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64" r:id="rId2"/>
    <p:sldId id="283" r:id="rId3"/>
    <p:sldId id="293" r:id="rId4"/>
    <p:sldId id="294" r:id="rId5"/>
    <p:sldId id="296" r:id="rId6"/>
    <p:sldId id="297" r:id="rId7"/>
    <p:sldId id="295" r:id="rId8"/>
    <p:sldId id="292" r:id="rId9"/>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C1F5B"/>
    <a:srgbClr val="CFBBCA"/>
    <a:srgbClr val="5D1F5A"/>
    <a:srgbClr val="FFFAF5"/>
    <a:srgbClr val="B08CC7"/>
    <a:srgbClr val="7B608D"/>
    <a:srgbClr val="5C37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652"/>
    <p:restoredTop sz="74792" autoAdjust="0"/>
  </p:normalViewPr>
  <p:slideViewPr>
    <p:cSldViewPr snapToGrid="0">
      <p:cViewPr varScale="1">
        <p:scale>
          <a:sx n="92" d="100"/>
          <a:sy n="92" d="100"/>
        </p:scale>
        <p:origin x="230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17"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customXml" Target="../customXml/item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1C0C4B-5409-4CB1-AE7F-4770C7362EC7}" type="datetimeFigureOut">
              <a:rPr lang="sv-SE" smtClean="0"/>
              <a:t>2026-08-28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CEBA89-C6B9-4074-9ECB-0405FAEDA6AD}" type="slidenum">
              <a:rPr lang="sv-SE" smtClean="0"/>
              <a:t>‹#›</a:t>
            </a:fld>
            <a:endParaRPr lang="sv-SE"/>
          </a:p>
        </p:txBody>
      </p:sp>
    </p:spTree>
    <p:extLst>
      <p:ext uri="{BB962C8B-B14F-4D97-AF65-F5344CB8AC3E}">
        <p14:creationId xmlns:p14="http://schemas.microsoft.com/office/powerpoint/2010/main" val="4093589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Total tidsåtgång för diskussionerna: 1 h. Ditt material: Tidtagarur (mobil) och gärna en klocka/bjällra för att bryta diskussionerna.</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Intro: Välkomnande och förklaring av EPA (Ca 5 min)</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Instruktion: Hälsa alla välkomna. Sätt tonen för ämnet – det är viktigt, men idag fokuserar vi på hur vi praktiskt jobbar med det tillsammans.</a:t>
            </a:r>
          </a:p>
          <a:p>
            <a:r>
              <a:rPr lang="sv-SE" sz="1200" kern="1200" dirty="0">
                <a:solidFill>
                  <a:schemeClr val="tx1"/>
                </a:solidFill>
                <a:effectLst/>
                <a:latin typeface="+mn-lt"/>
                <a:ea typeface="+mn-ea"/>
                <a:cs typeface="+mn-cs"/>
              </a:rPr>
              <a:t>Vad du säger: "Välkomna till dagens workshop. Idag ska vi prata om hur vi upptäcker, bemöter och hänvisar personer med psykiskt lidande och hur vi kan jobba med suicidprevention i vårt arbete.</a:t>
            </a:r>
          </a:p>
        </p:txBody>
      </p:sp>
      <p:sp>
        <p:nvSpPr>
          <p:cNvPr id="4" name="Platshållare för bildnummer 3"/>
          <p:cNvSpPr>
            <a:spLocks noGrp="1"/>
          </p:cNvSpPr>
          <p:nvPr>
            <p:ph type="sldNum" sz="quarter" idx="5"/>
          </p:nvPr>
        </p:nvSpPr>
        <p:spPr/>
        <p:txBody>
          <a:bodyPr/>
          <a:lstStyle/>
          <a:p>
            <a:fld id="{49CEBA89-C6B9-4074-9ECB-0405FAEDA6AD}" type="slidenum">
              <a:rPr lang="sv-SE" smtClean="0"/>
              <a:t>1</a:t>
            </a:fld>
            <a:endParaRPr lang="sv-SE"/>
          </a:p>
        </p:txBody>
      </p:sp>
    </p:spTree>
    <p:extLst>
      <p:ext uri="{BB962C8B-B14F-4D97-AF65-F5344CB8AC3E}">
        <p14:creationId xmlns:p14="http://schemas.microsoft.com/office/powerpoint/2010/main" val="3838824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36630-33FB-C21F-1A4F-7AAD88BEC54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EDD9938-ADE1-4DC6-2384-3F323235412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32D8F23-ECF4-C9CC-BC4A-43216E8559FA}"/>
              </a:ext>
            </a:extLst>
          </p:cNvPr>
          <p:cNvSpPr>
            <a:spLocks noGrp="1"/>
          </p:cNvSpPr>
          <p:nvPr>
            <p:ph type="body" idx="1"/>
          </p:nvPr>
        </p:nvSpPr>
        <p:spPr/>
        <p:txBody>
          <a:bodyPr/>
          <a:lstStyle/>
          <a:p>
            <a:r>
              <a:rPr lang="sv-SE" sz="1200" kern="1200" dirty="0">
                <a:solidFill>
                  <a:schemeClr val="tx1"/>
                </a:solidFill>
                <a:effectLst/>
                <a:latin typeface="+mn-lt"/>
                <a:ea typeface="+mn-ea"/>
                <a:cs typeface="+mn-cs"/>
              </a:rPr>
              <a:t>För att alla ska få utrymme att tänka och prata i lugn och ro kommer vi att använda en metod som heter EPA. Det står för Enskilt, Par, Alla. Vid varje fråga gör vi så här:</a:t>
            </a:r>
          </a:p>
          <a:p>
            <a:pPr lvl="0"/>
            <a:r>
              <a:rPr lang="sv-SE" sz="1200" kern="1200" dirty="0">
                <a:solidFill>
                  <a:schemeClr val="tx1"/>
                </a:solidFill>
                <a:effectLst/>
                <a:latin typeface="+mn-lt"/>
                <a:ea typeface="+mn-ea"/>
                <a:cs typeface="+mn-cs"/>
              </a:rPr>
              <a:t>Först tänker du Enskilt i 2 minuter och skriver ner dina egna tankar på instruktionsbladet.</a:t>
            </a:r>
          </a:p>
          <a:p>
            <a:pPr lvl="0"/>
            <a:r>
              <a:rPr lang="sv-SE" sz="1200" kern="1200" dirty="0">
                <a:solidFill>
                  <a:schemeClr val="tx1"/>
                </a:solidFill>
                <a:effectLst/>
                <a:latin typeface="+mn-lt"/>
                <a:ea typeface="+mn-ea"/>
                <a:cs typeface="+mn-cs"/>
              </a:rPr>
              <a:t>Sedan pratar du i Par med personen bredvid dig i 5 minuter.</a:t>
            </a:r>
          </a:p>
          <a:p>
            <a:pPr lvl="0"/>
            <a:r>
              <a:rPr lang="sv-SE" sz="1200" kern="1200" dirty="0">
                <a:solidFill>
                  <a:schemeClr val="tx1"/>
                </a:solidFill>
                <a:effectLst/>
                <a:latin typeface="+mn-lt"/>
                <a:ea typeface="+mn-ea"/>
                <a:cs typeface="+mn-cs"/>
              </a:rPr>
              <a:t>Till sist samlas vi Alla i helgrupp i 5 minuter och lyfter några tankar.</a:t>
            </a:r>
          </a:p>
          <a:p>
            <a:r>
              <a:rPr lang="sv-SE" sz="1200" kern="1200" dirty="0">
                <a:solidFill>
                  <a:schemeClr val="tx1"/>
                </a:solidFill>
                <a:effectLst/>
                <a:latin typeface="+mn-lt"/>
                <a:ea typeface="+mn-ea"/>
                <a:cs typeface="+mn-cs"/>
              </a:rPr>
              <a:t>Ni får gärna sätta er på annan plats, men då behöver ni hålla koll på tiden.</a:t>
            </a:r>
          </a:p>
          <a:p>
            <a:r>
              <a:rPr lang="sv-SE" sz="1200" kern="1200" dirty="0">
                <a:solidFill>
                  <a:schemeClr val="tx1"/>
                </a:solidFill>
                <a:effectLst/>
                <a:latin typeface="+mn-lt"/>
                <a:ea typeface="+mn-ea"/>
                <a:cs typeface="+mn-cs"/>
              </a:rPr>
              <a:t>Då startar vi med den första frågan.</a:t>
            </a:r>
          </a:p>
          <a:p>
            <a:endParaRPr lang="sv-SE" i="0" dirty="0"/>
          </a:p>
        </p:txBody>
      </p:sp>
      <p:sp>
        <p:nvSpPr>
          <p:cNvPr id="4" name="Platshållare för bildnummer 3">
            <a:extLst>
              <a:ext uri="{FF2B5EF4-FFF2-40B4-BE49-F238E27FC236}">
                <a16:creationId xmlns:a16="http://schemas.microsoft.com/office/drawing/2014/main" id="{0AFDA06C-67B6-A40E-9B36-60AD23DFDFE4}"/>
              </a:ext>
            </a:extLst>
          </p:cNvPr>
          <p:cNvSpPr>
            <a:spLocks noGrp="1"/>
          </p:cNvSpPr>
          <p:nvPr>
            <p:ph type="sldNum" sz="quarter" idx="5"/>
          </p:nvPr>
        </p:nvSpPr>
        <p:spPr/>
        <p:txBody>
          <a:bodyPr/>
          <a:lstStyle/>
          <a:p>
            <a:fld id="{49CEBA89-C6B9-4074-9ECB-0405FAEDA6AD}" type="slidenum">
              <a:rPr lang="sv-SE" smtClean="0"/>
              <a:t>2</a:t>
            </a:fld>
            <a:endParaRPr lang="sv-SE"/>
          </a:p>
        </p:txBody>
      </p:sp>
    </p:spTree>
    <p:extLst>
      <p:ext uri="{BB962C8B-B14F-4D97-AF65-F5344CB8AC3E}">
        <p14:creationId xmlns:p14="http://schemas.microsoft.com/office/powerpoint/2010/main" val="36908733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A46EF-2B29-7E0E-497E-C201F5CD83A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08434A2-73C1-6C0F-4030-59E25BB7539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85AA044-79DF-0939-C892-AF8F5E4E5FB4}"/>
              </a:ext>
            </a:extLst>
          </p:cNvPr>
          <p:cNvSpPr>
            <a:spLocks noGrp="1"/>
          </p:cNvSpPr>
          <p:nvPr>
            <p:ph type="body" idx="1"/>
          </p:nvPr>
        </p:nvSpPr>
        <p:spPr/>
        <p:txBody>
          <a:bodyPr/>
          <a:lstStyle/>
          <a:p>
            <a:r>
              <a:rPr lang="sv-SE" sz="1200" kern="1200" dirty="0">
                <a:solidFill>
                  <a:schemeClr val="tx1"/>
                </a:solidFill>
                <a:effectLst/>
                <a:latin typeface="+mn-lt"/>
                <a:ea typeface="+mn-ea"/>
                <a:cs typeface="+mn-cs"/>
              </a:rPr>
              <a:t>Fråga 1: Upptäcka (12 min)</a:t>
            </a:r>
          </a:p>
          <a:p>
            <a:r>
              <a:rPr lang="sv-SE" sz="1200" kern="1200" dirty="0">
                <a:solidFill>
                  <a:schemeClr val="tx1"/>
                </a:solidFill>
                <a:effectLst/>
                <a:latin typeface="+mn-lt"/>
                <a:ea typeface="+mn-ea"/>
                <a:cs typeface="+mn-cs"/>
              </a:rPr>
              <a:t>Vad du säger: "Fråga 1 är: Hur kan vi upptäcka en person som inte mår bra som vi träffar i arbetet? Vilka signaler eller tecken kan vi hålla utkik efter? Försök gärna hitta exempel som ni varit med om. Vi börjar med 2 minuters tyst reflektion. Tiden startar nu."</a:t>
            </a:r>
          </a:p>
          <a:p>
            <a:pPr lvl="0"/>
            <a:r>
              <a:rPr lang="sv-SE" sz="1200" kern="1200" dirty="0">
                <a:solidFill>
                  <a:schemeClr val="tx1"/>
                </a:solidFill>
                <a:effectLst/>
                <a:latin typeface="+mn-lt"/>
                <a:ea typeface="+mn-ea"/>
                <a:cs typeface="+mn-cs"/>
              </a:rPr>
              <a:t>[Tid: 2 min] Håll helt tyst i rummet. Låt dem skriva.</a:t>
            </a:r>
          </a:p>
          <a:p>
            <a:pPr lvl="0"/>
            <a:r>
              <a:rPr lang="sv-SE" sz="1200" kern="1200" dirty="0">
                <a:solidFill>
                  <a:schemeClr val="tx1"/>
                </a:solidFill>
                <a:effectLst/>
                <a:latin typeface="+mn-lt"/>
                <a:ea typeface="+mn-ea"/>
                <a:cs typeface="+mn-cs"/>
              </a:rPr>
              <a:t>Efter 2 min: "Då är tiden slut för att tänka själv. Vänd dig till din granne. Dela era tankar och diskutera i par. Ni har 5 minuter på er. Varsågoda!"</a:t>
            </a:r>
          </a:p>
          <a:p>
            <a:pPr lvl="0"/>
            <a:r>
              <a:rPr lang="sv-SE" sz="1200" kern="1200" dirty="0">
                <a:solidFill>
                  <a:schemeClr val="tx1"/>
                </a:solidFill>
                <a:effectLst/>
                <a:latin typeface="+mn-lt"/>
                <a:ea typeface="+mn-ea"/>
                <a:cs typeface="+mn-cs"/>
              </a:rPr>
              <a:t>[Tid: 5 min] Gå runt i rummet, lyssna lite diskret på surret för att känna av stämningen.</a:t>
            </a:r>
          </a:p>
          <a:p>
            <a:pPr lvl="0"/>
            <a:r>
              <a:rPr lang="sv-SE" sz="1200" kern="1200" dirty="0">
                <a:solidFill>
                  <a:schemeClr val="tx1"/>
                </a:solidFill>
                <a:effectLst/>
                <a:latin typeface="+mn-lt"/>
                <a:ea typeface="+mn-ea"/>
                <a:cs typeface="+mn-cs"/>
              </a:rPr>
              <a:t>Efter 5 min (Påkalla uppmärksamhet): "Då bryter vi där och samlas i helgrupp. Vad har ni pratat om? Är det några par som vill dela med sig av något tecken eller signal ni fastnade för?"</a:t>
            </a:r>
          </a:p>
          <a:p>
            <a:pPr lvl="0"/>
            <a:r>
              <a:rPr lang="sv-SE" sz="1200" kern="1200" dirty="0">
                <a:solidFill>
                  <a:schemeClr val="tx1"/>
                </a:solidFill>
                <a:effectLst/>
                <a:latin typeface="+mn-lt"/>
                <a:ea typeface="+mn-ea"/>
                <a:cs typeface="+mn-cs"/>
              </a:rPr>
              <a:t>[Tid: 5 min] Led helgruppsdiskussionen. Skriv gärna upp nyckelord på en </a:t>
            </a:r>
            <a:r>
              <a:rPr lang="sv-SE" sz="1200" kern="1200" dirty="0" err="1">
                <a:solidFill>
                  <a:schemeClr val="tx1"/>
                </a:solidFill>
                <a:effectLst/>
                <a:latin typeface="+mn-lt"/>
                <a:ea typeface="+mn-ea"/>
                <a:cs typeface="+mn-cs"/>
              </a:rPr>
              <a:t>whiteboard</a:t>
            </a:r>
            <a:r>
              <a:rPr lang="sv-SE" sz="1200" kern="1200" dirty="0">
                <a:solidFill>
                  <a:schemeClr val="tx1"/>
                </a:solidFill>
                <a:effectLst/>
                <a:latin typeface="+mn-lt"/>
                <a:ea typeface="+mn-ea"/>
                <a:cs typeface="+mn-cs"/>
              </a:rPr>
              <a:t>. När 5 minuter har gått avbryter du snyggt: "Tack för kloka tankar, då går vi direkt vidare till nästa fråga."</a:t>
            </a:r>
          </a:p>
          <a:p>
            <a:pPr lvl="0"/>
            <a:r>
              <a:rPr lang="sv-SE" sz="1200" kern="1200" dirty="0">
                <a:solidFill>
                  <a:schemeClr val="tx1"/>
                </a:solidFill>
                <a:effectLst/>
                <a:latin typeface="+mn-lt"/>
                <a:ea typeface="+mn-ea"/>
                <a:cs typeface="+mn-cs"/>
              </a:rPr>
              <a:t>Egna reflektioner att använda om det behövs för att få igång grupperna: </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-Det går inte att hitta alla olika riskfaktorer och det går inte att hitta riskfaktorerna hos alla som mår dåligt.</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-I samtal med kunder och kollegor skulle man kunna upptäcka när någon ser nere ut, har ett annorlunda beteende än normalt eller om något livsomvälvande har hänt, tex kring ekonomi eller familj</a:t>
            </a:r>
            <a:br>
              <a:rPr lang="sv-SE" sz="1200" kern="1200" dirty="0">
                <a:solidFill>
                  <a:schemeClr val="tx1"/>
                </a:solidFill>
                <a:effectLst/>
                <a:latin typeface="+mn-lt"/>
                <a:ea typeface="+mn-ea"/>
                <a:cs typeface="+mn-cs"/>
              </a:rPr>
            </a:br>
            <a:br>
              <a:rPr lang="sv-SE" sz="1200" kern="1200" dirty="0">
                <a:solidFill>
                  <a:schemeClr val="tx1"/>
                </a:solidFill>
                <a:effectLst/>
                <a:latin typeface="+mn-lt"/>
                <a:ea typeface="+mn-ea"/>
                <a:cs typeface="+mn-cs"/>
              </a:rPr>
            </a:br>
            <a:r>
              <a:rPr lang="sv-SE" sz="1200" b="1" kern="1200" dirty="0">
                <a:solidFill>
                  <a:schemeClr val="tx1"/>
                </a:solidFill>
                <a:effectLst/>
                <a:latin typeface="+mn-lt"/>
                <a:ea typeface="+mn-ea"/>
                <a:cs typeface="+mn-cs"/>
              </a:rPr>
              <a:t>Det är viktigt att vi hela tiden har med oss- att vi inte kommer upptäcka alla personer som mår dåligt, men att det är en möjlighet att eventuellt upptäcka någon.</a:t>
            </a:r>
            <a:endParaRPr lang="sv-SE" sz="1200" kern="1200" dirty="0">
              <a:solidFill>
                <a:schemeClr val="tx1"/>
              </a:solidFill>
              <a:effectLst/>
              <a:latin typeface="+mn-lt"/>
              <a:ea typeface="+mn-ea"/>
              <a:cs typeface="+mn-cs"/>
            </a:endParaRPr>
          </a:p>
          <a:p>
            <a:endParaRPr lang="sv-SE" i="0" dirty="0"/>
          </a:p>
        </p:txBody>
      </p:sp>
      <p:sp>
        <p:nvSpPr>
          <p:cNvPr id="4" name="Platshållare för bildnummer 3">
            <a:extLst>
              <a:ext uri="{FF2B5EF4-FFF2-40B4-BE49-F238E27FC236}">
                <a16:creationId xmlns:a16="http://schemas.microsoft.com/office/drawing/2014/main" id="{BF8325CD-CBA2-C69E-656C-5C886FEBD944}"/>
              </a:ext>
            </a:extLst>
          </p:cNvPr>
          <p:cNvSpPr>
            <a:spLocks noGrp="1"/>
          </p:cNvSpPr>
          <p:nvPr>
            <p:ph type="sldNum" sz="quarter" idx="5"/>
          </p:nvPr>
        </p:nvSpPr>
        <p:spPr/>
        <p:txBody>
          <a:bodyPr/>
          <a:lstStyle/>
          <a:p>
            <a:fld id="{49CEBA89-C6B9-4074-9ECB-0405FAEDA6AD}" type="slidenum">
              <a:rPr lang="sv-SE" smtClean="0"/>
              <a:t>3</a:t>
            </a:fld>
            <a:endParaRPr lang="sv-SE"/>
          </a:p>
        </p:txBody>
      </p:sp>
    </p:spTree>
    <p:extLst>
      <p:ext uri="{BB962C8B-B14F-4D97-AF65-F5344CB8AC3E}">
        <p14:creationId xmlns:p14="http://schemas.microsoft.com/office/powerpoint/2010/main" val="31063936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83794-3786-9299-191A-0110511ED43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3A5EA34-87C9-91EA-0E67-97BEE7A5291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8B18988-F620-A457-B5EC-A8D03E16A961}"/>
              </a:ext>
            </a:extLst>
          </p:cNvPr>
          <p:cNvSpPr>
            <a:spLocks noGrp="1"/>
          </p:cNvSpPr>
          <p:nvPr>
            <p:ph type="body" idx="1"/>
          </p:nvPr>
        </p:nvSpPr>
        <p:spPr/>
        <p:txBody>
          <a:bodyPr/>
          <a:lstStyle/>
          <a:p>
            <a:r>
              <a:rPr lang="sv-SE" sz="1200" kern="1200" dirty="0">
                <a:solidFill>
                  <a:schemeClr val="tx1"/>
                </a:solidFill>
                <a:effectLst/>
                <a:latin typeface="+mn-lt"/>
                <a:ea typeface="+mn-ea"/>
                <a:cs typeface="+mn-cs"/>
              </a:rPr>
              <a:t>Fråga 2: Bemöta (12 min)</a:t>
            </a:r>
          </a:p>
          <a:p>
            <a:r>
              <a:rPr lang="sv-SE" sz="1200" kern="1200" dirty="0">
                <a:solidFill>
                  <a:schemeClr val="tx1"/>
                </a:solidFill>
                <a:effectLst/>
                <a:latin typeface="+mn-lt"/>
                <a:ea typeface="+mn-ea"/>
                <a:cs typeface="+mn-cs"/>
              </a:rPr>
              <a:t>Vad du säger: "Fråga 2 är: Hur kan vi bemöta en person som inte mår bra som vi träffar i arbetet? Hur tar vi det där första samtalet på ett bra sätt? Även här kan ni fundera på verkliga exempel. Vi börjar med 2 minuter för dig själv. Tiden startar nu."</a:t>
            </a:r>
          </a:p>
          <a:p>
            <a:pPr lvl="0"/>
            <a:r>
              <a:rPr lang="sv-SE" sz="1200" kern="1200" dirty="0">
                <a:solidFill>
                  <a:schemeClr val="tx1"/>
                </a:solidFill>
                <a:effectLst/>
                <a:latin typeface="+mn-lt"/>
                <a:ea typeface="+mn-ea"/>
                <a:cs typeface="+mn-cs"/>
              </a:rPr>
              <a:t>[Tid: 2 min] Tyst reflektion.</a:t>
            </a:r>
          </a:p>
          <a:p>
            <a:pPr lvl="0"/>
            <a:r>
              <a:rPr lang="sv-SE" sz="1200" kern="1200" dirty="0">
                <a:solidFill>
                  <a:schemeClr val="tx1"/>
                </a:solidFill>
                <a:effectLst/>
                <a:latin typeface="+mn-lt"/>
                <a:ea typeface="+mn-ea"/>
                <a:cs typeface="+mn-cs"/>
              </a:rPr>
              <a:t>Efter 2 min: "Då är det dags att prata i par igen. Dela era idéer om bemötande med varandra i 5 minuter."</a:t>
            </a:r>
          </a:p>
          <a:p>
            <a:pPr lvl="0"/>
            <a:r>
              <a:rPr lang="sv-SE" sz="1200" kern="1200" dirty="0">
                <a:solidFill>
                  <a:schemeClr val="tx1"/>
                </a:solidFill>
                <a:effectLst/>
                <a:latin typeface="+mn-lt"/>
                <a:ea typeface="+mn-ea"/>
                <a:cs typeface="+mn-cs"/>
              </a:rPr>
              <a:t>[Tid: 5 min] </a:t>
            </a:r>
            <a:r>
              <a:rPr lang="sv-SE" sz="1200" kern="1200" dirty="0" err="1">
                <a:solidFill>
                  <a:schemeClr val="tx1"/>
                </a:solidFill>
                <a:effectLst/>
                <a:latin typeface="+mn-lt"/>
                <a:ea typeface="+mn-ea"/>
                <a:cs typeface="+mn-cs"/>
              </a:rPr>
              <a:t>Parprat</a:t>
            </a:r>
            <a:r>
              <a:rPr lang="sv-SE" sz="1200" kern="1200" dirty="0">
                <a:solidFill>
                  <a:schemeClr val="tx1"/>
                </a:solidFill>
                <a:effectLst/>
                <a:latin typeface="+mn-lt"/>
                <a:ea typeface="+mn-ea"/>
                <a:cs typeface="+mn-cs"/>
              </a:rPr>
              <a:t>.</a:t>
            </a:r>
          </a:p>
          <a:p>
            <a:pPr lvl="0"/>
            <a:r>
              <a:rPr lang="sv-SE" sz="1200" kern="1200" dirty="0">
                <a:solidFill>
                  <a:schemeClr val="tx1"/>
                </a:solidFill>
                <a:effectLst/>
                <a:latin typeface="+mn-lt"/>
                <a:ea typeface="+mn-ea"/>
                <a:cs typeface="+mn-cs"/>
              </a:rPr>
              <a:t>Efter 5 min: "Då samlas vi i helgruppen igen. Vad kom ni fram till? Vad är det viktigaste att tänka på i bemötandet?"</a:t>
            </a:r>
          </a:p>
          <a:p>
            <a:pPr lvl="0"/>
            <a:r>
              <a:rPr lang="sv-SE" sz="1200" kern="1200" dirty="0">
                <a:solidFill>
                  <a:schemeClr val="tx1"/>
                </a:solidFill>
                <a:effectLst/>
                <a:latin typeface="+mn-lt"/>
                <a:ea typeface="+mn-ea"/>
                <a:cs typeface="+mn-cs"/>
              </a:rPr>
              <a:t>[Tid: 5 min] Helgruppsdiskussion. Sammanfatta kort på tavlan.</a:t>
            </a:r>
          </a:p>
          <a:p>
            <a:pPr lvl="0"/>
            <a:r>
              <a:rPr lang="sv-SE" sz="1200" kern="1200" dirty="0">
                <a:solidFill>
                  <a:schemeClr val="tx1"/>
                </a:solidFill>
                <a:effectLst/>
                <a:latin typeface="+mn-lt"/>
                <a:ea typeface="+mn-ea"/>
                <a:cs typeface="+mn-cs"/>
              </a:rPr>
              <a:t>Egna reflektioner att använda om det behövs för att få igång grupperna:</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-Hur mår du?</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-Framtidsfrågor, tex vad ska du göra i helgen? Ska vi ta en lunch nästa vecka (boka)? Vi ses på måndag.</a:t>
            </a:r>
          </a:p>
          <a:p>
            <a:endParaRPr lang="sv-SE" i="0" dirty="0"/>
          </a:p>
        </p:txBody>
      </p:sp>
      <p:sp>
        <p:nvSpPr>
          <p:cNvPr id="4" name="Platshållare för bildnummer 3">
            <a:extLst>
              <a:ext uri="{FF2B5EF4-FFF2-40B4-BE49-F238E27FC236}">
                <a16:creationId xmlns:a16="http://schemas.microsoft.com/office/drawing/2014/main" id="{B6C561BD-CE78-1AF6-C172-F9D00466BCAD}"/>
              </a:ext>
            </a:extLst>
          </p:cNvPr>
          <p:cNvSpPr>
            <a:spLocks noGrp="1"/>
          </p:cNvSpPr>
          <p:nvPr>
            <p:ph type="sldNum" sz="quarter" idx="5"/>
          </p:nvPr>
        </p:nvSpPr>
        <p:spPr/>
        <p:txBody>
          <a:bodyPr/>
          <a:lstStyle/>
          <a:p>
            <a:fld id="{49CEBA89-C6B9-4074-9ECB-0405FAEDA6AD}" type="slidenum">
              <a:rPr lang="sv-SE" smtClean="0"/>
              <a:t>4</a:t>
            </a:fld>
            <a:endParaRPr lang="sv-SE"/>
          </a:p>
        </p:txBody>
      </p:sp>
    </p:spTree>
    <p:extLst>
      <p:ext uri="{BB962C8B-B14F-4D97-AF65-F5344CB8AC3E}">
        <p14:creationId xmlns:p14="http://schemas.microsoft.com/office/powerpoint/2010/main" val="18621598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761D4-3AFE-EAB5-F8DC-A5C4A07400D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2F84D04-71F3-620F-7AB9-D74070EC4EF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9D840BF-9B54-29D0-2BE3-D0F766195DFF}"/>
              </a:ext>
            </a:extLst>
          </p:cNvPr>
          <p:cNvSpPr>
            <a:spLocks noGrp="1"/>
          </p:cNvSpPr>
          <p:nvPr>
            <p:ph type="body" idx="1"/>
          </p:nvPr>
        </p:nvSpPr>
        <p:spPr/>
        <p:txBody>
          <a:bodyPr/>
          <a:lstStyle/>
          <a:p>
            <a:r>
              <a:rPr lang="sv-SE" sz="1200" b="1" kern="1200" dirty="0">
                <a:solidFill>
                  <a:schemeClr val="tx1"/>
                </a:solidFill>
                <a:effectLst/>
                <a:latin typeface="+mn-lt"/>
                <a:ea typeface="+mn-ea"/>
                <a:cs typeface="+mn-cs"/>
              </a:rPr>
              <a:t>Instruktion:</a:t>
            </a:r>
            <a:r>
              <a:rPr lang="sv-SE" sz="1200" kern="1200" dirty="0">
                <a:solidFill>
                  <a:schemeClr val="tx1"/>
                </a:solidFill>
                <a:effectLst/>
                <a:latin typeface="+mn-lt"/>
                <a:ea typeface="+mn-ea"/>
                <a:cs typeface="+mn-cs"/>
              </a:rPr>
              <a:t> Detta block ligger direkt efter Fråga 2. Det börjar med en kort reflektion i helgrupp och övergår sedan i ren information från dig.</a:t>
            </a:r>
          </a:p>
          <a:p>
            <a:r>
              <a:rPr lang="sv-SE" sz="1200" b="1" kern="1200" dirty="0">
                <a:solidFill>
                  <a:schemeClr val="tx1"/>
                </a:solidFill>
                <a:effectLst/>
                <a:latin typeface="+mn-lt"/>
                <a:ea typeface="+mn-ea"/>
                <a:cs typeface="+mn-cs"/>
              </a:rPr>
              <a:t>Vad du säger:</a:t>
            </a:r>
            <a:r>
              <a:rPr lang="sv-SE" sz="1200" kern="1200" dirty="0">
                <a:solidFill>
                  <a:schemeClr val="tx1"/>
                </a:solidFill>
                <a:effectLst/>
                <a:latin typeface="+mn-lt"/>
                <a:ea typeface="+mn-ea"/>
                <a:cs typeface="+mn-cs"/>
              </a:rPr>
              <a:t> "Stort tack för era värdefulla inspel kring upptäckande och bemötande. Innan vi går vidare till sista frågan ska vi stanna upp vid en superviktig sak: </a:t>
            </a:r>
            <a:r>
              <a:rPr lang="sv-SE" sz="1200" b="1" kern="1200" dirty="0">
                <a:solidFill>
                  <a:schemeClr val="tx1"/>
                </a:solidFill>
                <a:effectLst/>
                <a:latin typeface="+mn-lt"/>
                <a:ea typeface="+mn-ea"/>
                <a:cs typeface="+mn-cs"/>
              </a:rPr>
              <a:t>Vart vänder man sig egentligen när någon mår dåligt?</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Låt oss bara ta 3 minuter tillsammans i helgrupp – vad känner ni till för kontaktvägar, instanser eller stödlinjer som finns? Vem kontaktar man?"</a:t>
            </a:r>
          </a:p>
          <a:p>
            <a:pPr lvl="0"/>
            <a:r>
              <a:rPr lang="sv-SE" sz="1200" b="1" kern="1200" dirty="0">
                <a:solidFill>
                  <a:schemeClr val="tx1"/>
                </a:solidFill>
                <a:effectLst/>
                <a:latin typeface="+mn-lt"/>
                <a:ea typeface="+mn-ea"/>
                <a:cs typeface="+mn-cs"/>
              </a:rPr>
              <a:t>[Tid: 3 min]</a:t>
            </a:r>
            <a:r>
              <a:rPr lang="sv-SE" sz="1200" kern="1200" dirty="0">
                <a:solidFill>
                  <a:schemeClr val="tx1"/>
                </a:solidFill>
                <a:effectLst/>
                <a:latin typeface="+mn-lt"/>
                <a:ea typeface="+mn-ea"/>
                <a:cs typeface="+mn-cs"/>
              </a:rPr>
              <a:t> Låt deltagarna ropa ut eller räcka upp handen. Svara bekräftande på det de kan (t.ex. 112, 1177, Mind etc.).</a:t>
            </a:r>
          </a:p>
          <a:p>
            <a:r>
              <a:rPr lang="sv-SE" sz="1200" b="1" kern="1200" dirty="0">
                <a:solidFill>
                  <a:schemeClr val="tx1"/>
                </a:solidFill>
                <a:effectLst/>
                <a:latin typeface="+mn-lt"/>
                <a:ea typeface="+mn-ea"/>
                <a:cs typeface="+mn-cs"/>
              </a:rPr>
              <a:t>Vad du säger efter 3 minuter:</a:t>
            </a:r>
            <a:r>
              <a:rPr lang="sv-SE" sz="1200" kern="1200" dirty="0">
                <a:solidFill>
                  <a:schemeClr val="tx1"/>
                </a:solidFill>
                <a:effectLst/>
                <a:latin typeface="+mn-lt"/>
                <a:ea typeface="+mn-ea"/>
                <a:cs typeface="+mn-cs"/>
              </a:rPr>
              <a:t> "Jättebra, ni har stenkoll på flera av de viktigaste vägarna. Jag vill passa på att förtydliga och skicka med er några viktiga riktlinjer som är bra att ha med sig i bakhuvudet:</a:t>
            </a:r>
          </a:p>
          <a:p>
            <a:pPr lvl="0"/>
            <a:r>
              <a:rPr lang="sv-SE" sz="1200" b="1" kern="1200" dirty="0">
                <a:solidFill>
                  <a:schemeClr val="tx1"/>
                </a:solidFill>
                <a:effectLst/>
                <a:latin typeface="+mn-lt"/>
                <a:ea typeface="+mn-ea"/>
                <a:cs typeface="+mn-cs"/>
              </a:rPr>
              <a:t>När det är akut – eller om du är osäker:</a:t>
            </a:r>
            <a:r>
              <a:rPr lang="sv-SE" sz="1200" kern="1200" dirty="0">
                <a:solidFill>
                  <a:schemeClr val="tx1"/>
                </a:solidFill>
                <a:effectLst/>
                <a:latin typeface="+mn-lt"/>
                <a:ea typeface="+mn-ea"/>
                <a:cs typeface="+mn-cs"/>
              </a:rPr>
              <a:t> Ibland kan det vara jättesvårt att avgöra om en situation är akut eller inte. Regeln är enkel: Vid minsta tvekan, ring </a:t>
            </a:r>
            <a:r>
              <a:rPr lang="sv-SE" sz="1200" b="1" kern="1200" dirty="0">
                <a:solidFill>
                  <a:schemeClr val="tx1"/>
                </a:solidFill>
                <a:effectLst/>
                <a:latin typeface="+mn-lt"/>
                <a:ea typeface="+mn-ea"/>
                <a:cs typeface="+mn-cs"/>
              </a:rPr>
              <a:t>112</a:t>
            </a:r>
            <a:r>
              <a:rPr lang="sv-SE" sz="1200" kern="1200" dirty="0">
                <a:solidFill>
                  <a:schemeClr val="tx1"/>
                </a:solidFill>
                <a:effectLst/>
                <a:latin typeface="+mn-lt"/>
                <a:ea typeface="+mn-ea"/>
                <a:cs typeface="+mn-cs"/>
              </a:rPr>
              <a:t>. Förklara läget som det är för larmoperatören, så är det deras jobb att avgöra nästa steg och om det krävs akut hjälp direkt.</a:t>
            </a:r>
          </a:p>
          <a:p>
            <a:pPr lvl="0"/>
            <a:r>
              <a:rPr lang="sv-SE" sz="1200" b="1" kern="1200" dirty="0">
                <a:solidFill>
                  <a:schemeClr val="tx1"/>
                </a:solidFill>
                <a:effectLst/>
                <a:latin typeface="+mn-lt"/>
                <a:ea typeface="+mn-ea"/>
                <a:cs typeface="+mn-cs"/>
              </a:rPr>
              <a:t>När det INTE är akut:</a:t>
            </a:r>
            <a:r>
              <a:rPr lang="sv-SE" sz="1200" kern="1200" dirty="0">
                <a:solidFill>
                  <a:schemeClr val="tx1"/>
                </a:solidFill>
                <a:effectLst/>
                <a:latin typeface="+mn-lt"/>
                <a:ea typeface="+mn-ea"/>
                <a:cs typeface="+mn-cs"/>
              </a:rPr>
              <a:t> Då är det i första hand </a:t>
            </a:r>
            <a:r>
              <a:rPr lang="sv-SE" sz="1200" b="1" kern="1200" dirty="0">
                <a:solidFill>
                  <a:schemeClr val="tx1"/>
                </a:solidFill>
                <a:effectLst/>
                <a:latin typeface="+mn-lt"/>
                <a:ea typeface="+mn-ea"/>
                <a:cs typeface="+mn-cs"/>
              </a:rPr>
              <a:t>Vårdcentralen</a:t>
            </a:r>
            <a:r>
              <a:rPr lang="sv-SE" sz="1200" kern="1200" dirty="0">
                <a:solidFill>
                  <a:schemeClr val="tx1"/>
                </a:solidFill>
                <a:effectLst/>
                <a:latin typeface="+mn-lt"/>
                <a:ea typeface="+mn-ea"/>
                <a:cs typeface="+mn-cs"/>
              </a:rPr>
              <a:t> som har ansvaret för att hjälpa till vid psykisk ohälsa. Dit vänder man sig lättast genom att kontakta eller logga in på </a:t>
            </a:r>
            <a:r>
              <a:rPr lang="sv-SE" sz="1200" b="1" kern="1200" dirty="0">
                <a:solidFill>
                  <a:schemeClr val="tx1"/>
                </a:solidFill>
                <a:effectLst/>
                <a:latin typeface="+mn-lt"/>
                <a:ea typeface="+mn-ea"/>
                <a:cs typeface="+mn-cs"/>
              </a:rPr>
              <a:t>1177</a:t>
            </a:r>
            <a:r>
              <a:rPr lang="sv-SE" sz="1200" kern="1200" dirty="0">
                <a:solidFill>
                  <a:schemeClr val="tx1"/>
                </a:solidFill>
                <a:effectLst/>
                <a:latin typeface="+mn-lt"/>
                <a:ea typeface="+mn-ea"/>
                <a:cs typeface="+mn-cs"/>
              </a:rPr>
              <a:t> för att boka en tid.</a:t>
            </a:r>
          </a:p>
          <a:p>
            <a:pPr lvl="0"/>
            <a:r>
              <a:rPr lang="sv-SE" sz="1200" b="1" kern="1200" dirty="0">
                <a:solidFill>
                  <a:schemeClr val="tx1"/>
                </a:solidFill>
                <a:effectLst/>
                <a:latin typeface="+mn-lt"/>
                <a:ea typeface="+mn-ea"/>
                <a:cs typeface="+mn-cs"/>
              </a:rPr>
              <a:t>Stödlinjer utanför vården:</a:t>
            </a:r>
            <a:r>
              <a:rPr lang="sv-SE" sz="1200" kern="1200" dirty="0">
                <a:solidFill>
                  <a:schemeClr val="tx1"/>
                </a:solidFill>
                <a:effectLst/>
                <a:latin typeface="+mn-lt"/>
                <a:ea typeface="+mn-ea"/>
                <a:cs typeface="+mn-cs"/>
              </a:rPr>
              <a:t> Det finns också fantastiskt bra samtalsstöd som inte drivs av regionerna. Två jättebra exempel är </a:t>
            </a:r>
            <a:r>
              <a:rPr lang="sv-SE" sz="1200" b="1" kern="1200" dirty="0">
                <a:solidFill>
                  <a:schemeClr val="tx1"/>
                </a:solidFill>
                <a:effectLst/>
                <a:latin typeface="+mn-lt"/>
                <a:ea typeface="+mn-ea"/>
                <a:cs typeface="+mn-cs"/>
              </a:rPr>
              <a:t>Hjälplinjen</a:t>
            </a:r>
            <a:r>
              <a:rPr lang="sv-SE" sz="1200" kern="1200" dirty="0">
                <a:solidFill>
                  <a:schemeClr val="tx1"/>
                </a:solidFill>
                <a:effectLst/>
                <a:latin typeface="+mn-lt"/>
                <a:ea typeface="+mn-ea"/>
                <a:cs typeface="+mn-cs"/>
              </a:rPr>
              <a:t> och </a:t>
            </a:r>
            <a:r>
              <a:rPr lang="sv-SE" sz="1200" b="1" kern="1200" dirty="0">
                <a:solidFill>
                  <a:schemeClr val="tx1"/>
                </a:solidFill>
                <a:effectLst/>
                <a:latin typeface="+mn-lt"/>
                <a:ea typeface="+mn-ea"/>
                <a:cs typeface="+mn-cs"/>
              </a:rPr>
              <a:t>Självmordslinjen</a:t>
            </a:r>
            <a:r>
              <a:rPr lang="sv-SE" sz="1200" kern="1200" dirty="0">
                <a:solidFill>
                  <a:schemeClr val="tx1"/>
                </a:solidFill>
                <a:effectLst/>
                <a:latin typeface="+mn-lt"/>
                <a:ea typeface="+mn-ea"/>
                <a:cs typeface="+mn-cs"/>
              </a:rPr>
              <a:t> (Mind). Båda dessa har öppet </a:t>
            </a:r>
            <a:r>
              <a:rPr lang="sv-SE" sz="1200" b="1" kern="1200" dirty="0">
                <a:solidFill>
                  <a:schemeClr val="tx1"/>
                </a:solidFill>
                <a:effectLst/>
                <a:latin typeface="+mn-lt"/>
                <a:ea typeface="+mn-ea"/>
                <a:cs typeface="+mn-cs"/>
              </a:rPr>
              <a:t>dygnet runt</a:t>
            </a:r>
            <a:r>
              <a:rPr lang="sv-SE" sz="1200" kern="1200" dirty="0">
                <a:solidFill>
                  <a:schemeClr val="tx1"/>
                </a:solidFill>
                <a:effectLst/>
                <a:latin typeface="+mn-lt"/>
                <a:ea typeface="+mn-ea"/>
                <a:cs typeface="+mn-cs"/>
              </a:rPr>
              <a:t> för den som behöver någon att prata med.</a:t>
            </a:r>
          </a:p>
          <a:p>
            <a:r>
              <a:rPr lang="sv-SE" sz="1200" kern="1200" dirty="0">
                <a:solidFill>
                  <a:schemeClr val="tx1"/>
                </a:solidFill>
                <a:effectLst/>
                <a:latin typeface="+mn-lt"/>
                <a:ea typeface="+mn-ea"/>
                <a:cs typeface="+mn-cs"/>
              </a:rPr>
              <a:t>Det finns dessutom en mängd andra organisationer som erbjuder olika typer av stöd. Ett tips är att helt enkelt googla '1177 stödlinje' – då kommer du direkt till en sida där 1177 har listat alla trygga och kvalitetssäkrade stödlinjer som finns.</a:t>
            </a:r>
          </a:p>
          <a:p>
            <a:r>
              <a:rPr lang="sv-SE" sz="1200" kern="1200" dirty="0">
                <a:solidFill>
                  <a:schemeClr val="tx1"/>
                </a:solidFill>
                <a:effectLst/>
                <a:latin typeface="+mn-lt"/>
                <a:ea typeface="+mn-ea"/>
                <a:cs typeface="+mn-cs"/>
              </a:rPr>
              <a:t>Med den här kartan över var hjälpen finns, ska vi nu ställa oss den sista frågan om hur vi som grupp kan jobba framåt. Då går vi vidare till Fråga 3."</a:t>
            </a:r>
          </a:p>
        </p:txBody>
      </p:sp>
      <p:sp>
        <p:nvSpPr>
          <p:cNvPr id="4" name="Platshållare för bildnummer 3">
            <a:extLst>
              <a:ext uri="{FF2B5EF4-FFF2-40B4-BE49-F238E27FC236}">
                <a16:creationId xmlns:a16="http://schemas.microsoft.com/office/drawing/2014/main" id="{86259678-8639-3A65-3E35-1242A14EE8C7}"/>
              </a:ext>
            </a:extLst>
          </p:cNvPr>
          <p:cNvSpPr>
            <a:spLocks noGrp="1"/>
          </p:cNvSpPr>
          <p:nvPr>
            <p:ph type="sldNum" sz="quarter" idx="5"/>
          </p:nvPr>
        </p:nvSpPr>
        <p:spPr/>
        <p:txBody>
          <a:bodyPr/>
          <a:lstStyle/>
          <a:p>
            <a:fld id="{49CEBA89-C6B9-4074-9ECB-0405FAEDA6AD}" type="slidenum">
              <a:rPr lang="sv-SE" smtClean="0"/>
              <a:t>5</a:t>
            </a:fld>
            <a:endParaRPr lang="sv-SE"/>
          </a:p>
        </p:txBody>
      </p:sp>
    </p:spTree>
    <p:extLst>
      <p:ext uri="{BB962C8B-B14F-4D97-AF65-F5344CB8AC3E}">
        <p14:creationId xmlns:p14="http://schemas.microsoft.com/office/powerpoint/2010/main" val="401347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CC451-5284-CDD2-1FC8-49E13E2AEF6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43D5AEC-099A-8DDF-0A6C-B43B0F4FD1E1}"/>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3799266-160F-9F6C-BBFF-5A92566831C4}"/>
              </a:ext>
            </a:extLst>
          </p:cNvPr>
          <p:cNvSpPr>
            <a:spLocks noGrp="1"/>
          </p:cNvSpPr>
          <p:nvPr>
            <p:ph type="body" idx="1"/>
          </p:nvPr>
        </p:nvSpPr>
        <p:spPr/>
        <p:txBody>
          <a:bodyPr/>
          <a:lstStyle/>
          <a:p>
            <a:r>
              <a:rPr lang="sv-SE" sz="1200" b="1" kern="1200" dirty="0">
                <a:solidFill>
                  <a:schemeClr val="tx1"/>
                </a:solidFill>
                <a:effectLst/>
                <a:latin typeface="+mn-lt"/>
                <a:ea typeface="+mn-ea"/>
                <a:cs typeface="+mn-cs"/>
              </a:rPr>
              <a:t>Instruktion:</a:t>
            </a:r>
            <a:r>
              <a:rPr lang="sv-SE" sz="1200" kern="1200" dirty="0">
                <a:solidFill>
                  <a:schemeClr val="tx1"/>
                </a:solidFill>
                <a:effectLst/>
                <a:latin typeface="+mn-lt"/>
                <a:ea typeface="+mn-ea"/>
                <a:cs typeface="+mn-cs"/>
              </a:rPr>
              <a:t> Detta block ligger direkt efter Fråga 2. Det börjar med en kort reflektion i helgrupp och övergår sedan i ren information från dig.</a:t>
            </a:r>
          </a:p>
          <a:p>
            <a:r>
              <a:rPr lang="sv-SE" sz="1200" b="1" kern="1200" dirty="0">
                <a:solidFill>
                  <a:schemeClr val="tx1"/>
                </a:solidFill>
                <a:effectLst/>
                <a:latin typeface="+mn-lt"/>
                <a:ea typeface="+mn-ea"/>
                <a:cs typeface="+mn-cs"/>
              </a:rPr>
              <a:t>Vad du säger:</a:t>
            </a:r>
            <a:r>
              <a:rPr lang="sv-SE" sz="1200" kern="1200" dirty="0">
                <a:solidFill>
                  <a:schemeClr val="tx1"/>
                </a:solidFill>
                <a:effectLst/>
                <a:latin typeface="+mn-lt"/>
                <a:ea typeface="+mn-ea"/>
                <a:cs typeface="+mn-cs"/>
              </a:rPr>
              <a:t> "Stort tack för era värdefulla inspel kring upptäckande och bemötande. Innan vi går vidare till sista frågan ska vi stanna upp vid en superviktig sak: </a:t>
            </a:r>
            <a:r>
              <a:rPr lang="sv-SE" sz="1200" b="1" kern="1200" dirty="0">
                <a:solidFill>
                  <a:schemeClr val="tx1"/>
                </a:solidFill>
                <a:effectLst/>
                <a:latin typeface="+mn-lt"/>
                <a:ea typeface="+mn-ea"/>
                <a:cs typeface="+mn-cs"/>
              </a:rPr>
              <a:t>Vart vänder man sig egentligen när någon mår dåligt?</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Låt oss bara ta 3 minuter tillsammans i helgrupp – vad känner ni till för kontaktvägar, instanser eller stödlinjer som finns? Vem kontaktar man?"</a:t>
            </a:r>
          </a:p>
          <a:p>
            <a:pPr lvl="0"/>
            <a:r>
              <a:rPr lang="sv-SE" sz="1200" b="1" kern="1200" dirty="0">
                <a:solidFill>
                  <a:schemeClr val="tx1"/>
                </a:solidFill>
                <a:effectLst/>
                <a:latin typeface="+mn-lt"/>
                <a:ea typeface="+mn-ea"/>
                <a:cs typeface="+mn-cs"/>
              </a:rPr>
              <a:t>[Tid: 3 min]</a:t>
            </a:r>
            <a:r>
              <a:rPr lang="sv-SE" sz="1200" kern="1200" dirty="0">
                <a:solidFill>
                  <a:schemeClr val="tx1"/>
                </a:solidFill>
                <a:effectLst/>
                <a:latin typeface="+mn-lt"/>
                <a:ea typeface="+mn-ea"/>
                <a:cs typeface="+mn-cs"/>
              </a:rPr>
              <a:t> Låt deltagarna ropa ut eller räcka upp handen. Svara bekräftande på det de kan (t.ex. 112, 1177, Mind etc.).</a:t>
            </a:r>
          </a:p>
          <a:p>
            <a:r>
              <a:rPr lang="sv-SE" sz="1200" b="1" kern="1200" dirty="0">
                <a:solidFill>
                  <a:schemeClr val="tx1"/>
                </a:solidFill>
                <a:effectLst/>
                <a:latin typeface="+mn-lt"/>
                <a:ea typeface="+mn-ea"/>
                <a:cs typeface="+mn-cs"/>
              </a:rPr>
              <a:t>Vad du säger efter 3 minuter:</a:t>
            </a:r>
            <a:r>
              <a:rPr lang="sv-SE" sz="1200" kern="1200" dirty="0">
                <a:solidFill>
                  <a:schemeClr val="tx1"/>
                </a:solidFill>
                <a:effectLst/>
                <a:latin typeface="+mn-lt"/>
                <a:ea typeface="+mn-ea"/>
                <a:cs typeface="+mn-cs"/>
              </a:rPr>
              <a:t> "Jättebra, ni har stenkoll på flera av de viktigaste vägarna. Jag vill passa på att förtydliga och skicka med er några viktiga riktlinjer som är bra att ha med sig i bakhuvudet:</a:t>
            </a:r>
          </a:p>
          <a:p>
            <a:pPr lvl="0"/>
            <a:r>
              <a:rPr lang="sv-SE" sz="1200" b="1" kern="1200" dirty="0">
                <a:solidFill>
                  <a:schemeClr val="tx1"/>
                </a:solidFill>
                <a:effectLst/>
                <a:latin typeface="+mn-lt"/>
                <a:ea typeface="+mn-ea"/>
                <a:cs typeface="+mn-cs"/>
              </a:rPr>
              <a:t>När det är akut – eller om du är osäker:</a:t>
            </a:r>
            <a:r>
              <a:rPr lang="sv-SE" sz="1200" kern="1200" dirty="0">
                <a:solidFill>
                  <a:schemeClr val="tx1"/>
                </a:solidFill>
                <a:effectLst/>
                <a:latin typeface="+mn-lt"/>
                <a:ea typeface="+mn-ea"/>
                <a:cs typeface="+mn-cs"/>
              </a:rPr>
              <a:t> Ibland kan det vara jättesvårt att avgöra om en situation är akut eller inte. Regeln är enkel: Vid minsta tvekan, ring </a:t>
            </a:r>
            <a:r>
              <a:rPr lang="sv-SE" sz="1200" b="1" kern="1200" dirty="0">
                <a:solidFill>
                  <a:schemeClr val="tx1"/>
                </a:solidFill>
                <a:effectLst/>
                <a:latin typeface="+mn-lt"/>
                <a:ea typeface="+mn-ea"/>
                <a:cs typeface="+mn-cs"/>
              </a:rPr>
              <a:t>112</a:t>
            </a:r>
            <a:r>
              <a:rPr lang="sv-SE" sz="1200" kern="1200" dirty="0">
                <a:solidFill>
                  <a:schemeClr val="tx1"/>
                </a:solidFill>
                <a:effectLst/>
                <a:latin typeface="+mn-lt"/>
                <a:ea typeface="+mn-ea"/>
                <a:cs typeface="+mn-cs"/>
              </a:rPr>
              <a:t>. Förklara läget som det är för larmoperatören, så är det deras jobb att avgöra nästa steg och om det krävs akut hjälp direkt.</a:t>
            </a:r>
          </a:p>
          <a:p>
            <a:pPr lvl="0"/>
            <a:r>
              <a:rPr lang="sv-SE" sz="1200" b="1" kern="1200" dirty="0">
                <a:solidFill>
                  <a:schemeClr val="tx1"/>
                </a:solidFill>
                <a:effectLst/>
                <a:latin typeface="+mn-lt"/>
                <a:ea typeface="+mn-ea"/>
                <a:cs typeface="+mn-cs"/>
              </a:rPr>
              <a:t>När det INTE är akut:</a:t>
            </a:r>
            <a:r>
              <a:rPr lang="sv-SE" sz="1200" kern="1200" dirty="0">
                <a:solidFill>
                  <a:schemeClr val="tx1"/>
                </a:solidFill>
                <a:effectLst/>
                <a:latin typeface="+mn-lt"/>
                <a:ea typeface="+mn-ea"/>
                <a:cs typeface="+mn-cs"/>
              </a:rPr>
              <a:t> Då är det i första hand </a:t>
            </a:r>
            <a:r>
              <a:rPr lang="sv-SE" sz="1200" b="1" kern="1200" dirty="0">
                <a:solidFill>
                  <a:schemeClr val="tx1"/>
                </a:solidFill>
                <a:effectLst/>
                <a:latin typeface="+mn-lt"/>
                <a:ea typeface="+mn-ea"/>
                <a:cs typeface="+mn-cs"/>
              </a:rPr>
              <a:t>Vårdcentralen</a:t>
            </a:r>
            <a:r>
              <a:rPr lang="sv-SE" sz="1200" kern="1200" dirty="0">
                <a:solidFill>
                  <a:schemeClr val="tx1"/>
                </a:solidFill>
                <a:effectLst/>
                <a:latin typeface="+mn-lt"/>
                <a:ea typeface="+mn-ea"/>
                <a:cs typeface="+mn-cs"/>
              </a:rPr>
              <a:t> som har ansvaret för att hjälpa till vid psykisk ohälsa. Dit vänder man sig lättast genom att kontakta eller logga in på </a:t>
            </a:r>
            <a:r>
              <a:rPr lang="sv-SE" sz="1200" b="1" kern="1200" dirty="0">
                <a:solidFill>
                  <a:schemeClr val="tx1"/>
                </a:solidFill>
                <a:effectLst/>
                <a:latin typeface="+mn-lt"/>
                <a:ea typeface="+mn-ea"/>
                <a:cs typeface="+mn-cs"/>
              </a:rPr>
              <a:t>1177</a:t>
            </a:r>
            <a:r>
              <a:rPr lang="sv-SE" sz="1200" kern="1200" dirty="0">
                <a:solidFill>
                  <a:schemeClr val="tx1"/>
                </a:solidFill>
                <a:effectLst/>
                <a:latin typeface="+mn-lt"/>
                <a:ea typeface="+mn-ea"/>
                <a:cs typeface="+mn-cs"/>
              </a:rPr>
              <a:t> för att boka en tid.</a:t>
            </a:r>
          </a:p>
          <a:p>
            <a:pPr lvl="0"/>
            <a:r>
              <a:rPr lang="sv-SE" sz="1200" b="1" kern="1200" dirty="0">
                <a:solidFill>
                  <a:schemeClr val="tx1"/>
                </a:solidFill>
                <a:effectLst/>
                <a:latin typeface="+mn-lt"/>
                <a:ea typeface="+mn-ea"/>
                <a:cs typeface="+mn-cs"/>
              </a:rPr>
              <a:t>Stödlinjer utanför vården:</a:t>
            </a:r>
            <a:r>
              <a:rPr lang="sv-SE" sz="1200" kern="1200" dirty="0">
                <a:solidFill>
                  <a:schemeClr val="tx1"/>
                </a:solidFill>
                <a:effectLst/>
                <a:latin typeface="+mn-lt"/>
                <a:ea typeface="+mn-ea"/>
                <a:cs typeface="+mn-cs"/>
              </a:rPr>
              <a:t> Det finns också fantastiskt bra samtalsstöd som inte drivs av regionerna. Två jättebra exempel är </a:t>
            </a:r>
            <a:r>
              <a:rPr lang="sv-SE" sz="1200" b="1" kern="1200" dirty="0">
                <a:solidFill>
                  <a:schemeClr val="tx1"/>
                </a:solidFill>
                <a:effectLst/>
                <a:latin typeface="+mn-lt"/>
                <a:ea typeface="+mn-ea"/>
                <a:cs typeface="+mn-cs"/>
              </a:rPr>
              <a:t>Hjälplinjen</a:t>
            </a:r>
            <a:r>
              <a:rPr lang="sv-SE" sz="1200" kern="1200" dirty="0">
                <a:solidFill>
                  <a:schemeClr val="tx1"/>
                </a:solidFill>
                <a:effectLst/>
                <a:latin typeface="+mn-lt"/>
                <a:ea typeface="+mn-ea"/>
                <a:cs typeface="+mn-cs"/>
              </a:rPr>
              <a:t> och </a:t>
            </a:r>
            <a:r>
              <a:rPr lang="sv-SE" sz="1200" b="1" kern="1200" dirty="0">
                <a:solidFill>
                  <a:schemeClr val="tx1"/>
                </a:solidFill>
                <a:effectLst/>
                <a:latin typeface="+mn-lt"/>
                <a:ea typeface="+mn-ea"/>
                <a:cs typeface="+mn-cs"/>
              </a:rPr>
              <a:t>Självmordslinjen</a:t>
            </a:r>
            <a:r>
              <a:rPr lang="sv-SE" sz="1200" kern="1200" dirty="0">
                <a:solidFill>
                  <a:schemeClr val="tx1"/>
                </a:solidFill>
                <a:effectLst/>
                <a:latin typeface="+mn-lt"/>
                <a:ea typeface="+mn-ea"/>
                <a:cs typeface="+mn-cs"/>
              </a:rPr>
              <a:t> (Mind). Båda dessa har öppet </a:t>
            </a:r>
            <a:r>
              <a:rPr lang="sv-SE" sz="1200" b="1" kern="1200" dirty="0">
                <a:solidFill>
                  <a:schemeClr val="tx1"/>
                </a:solidFill>
                <a:effectLst/>
                <a:latin typeface="+mn-lt"/>
                <a:ea typeface="+mn-ea"/>
                <a:cs typeface="+mn-cs"/>
              </a:rPr>
              <a:t>dygnet runt</a:t>
            </a:r>
            <a:r>
              <a:rPr lang="sv-SE" sz="1200" kern="1200" dirty="0">
                <a:solidFill>
                  <a:schemeClr val="tx1"/>
                </a:solidFill>
                <a:effectLst/>
                <a:latin typeface="+mn-lt"/>
                <a:ea typeface="+mn-ea"/>
                <a:cs typeface="+mn-cs"/>
              </a:rPr>
              <a:t> för den som behöver någon att prata med.</a:t>
            </a:r>
          </a:p>
          <a:p>
            <a:r>
              <a:rPr lang="sv-SE" sz="1200" kern="1200" dirty="0">
                <a:solidFill>
                  <a:schemeClr val="tx1"/>
                </a:solidFill>
                <a:effectLst/>
                <a:latin typeface="+mn-lt"/>
                <a:ea typeface="+mn-ea"/>
                <a:cs typeface="+mn-cs"/>
              </a:rPr>
              <a:t>Det finns dessutom en mängd andra organisationer som erbjuder olika typer av stöd. Ett tips är att helt enkelt googla '1177 stödlinje' – då kommer du direkt till en sida där 1177 har listat alla trygga och kvalitetssäkrade stödlinjer som finns.</a:t>
            </a:r>
          </a:p>
          <a:p>
            <a:r>
              <a:rPr lang="sv-SE" sz="1200" kern="1200" dirty="0">
                <a:solidFill>
                  <a:schemeClr val="tx1"/>
                </a:solidFill>
                <a:effectLst/>
                <a:latin typeface="+mn-lt"/>
                <a:ea typeface="+mn-ea"/>
                <a:cs typeface="+mn-cs"/>
              </a:rPr>
              <a:t>Med den här kartan över var hjälpen finns, ska vi nu ställa oss den sista frågan om hur vi som grupp kan jobba framåt. Då går vi vidare till Fråga 3."</a:t>
            </a:r>
          </a:p>
        </p:txBody>
      </p:sp>
      <p:sp>
        <p:nvSpPr>
          <p:cNvPr id="4" name="Platshållare för bildnummer 3">
            <a:extLst>
              <a:ext uri="{FF2B5EF4-FFF2-40B4-BE49-F238E27FC236}">
                <a16:creationId xmlns:a16="http://schemas.microsoft.com/office/drawing/2014/main" id="{0156E665-8CAE-5D51-7300-4A374C35AF16}"/>
              </a:ext>
            </a:extLst>
          </p:cNvPr>
          <p:cNvSpPr>
            <a:spLocks noGrp="1"/>
          </p:cNvSpPr>
          <p:nvPr>
            <p:ph type="sldNum" sz="quarter" idx="5"/>
          </p:nvPr>
        </p:nvSpPr>
        <p:spPr/>
        <p:txBody>
          <a:bodyPr/>
          <a:lstStyle/>
          <a:p>
            <a:fld id="{49CEBA89-C6B9-4074-9ECB-0405FAEDA6AD}" type="slidenum">
              <a:rPr lang="sv-SE" smtClean="0"/>
              <a:t>6</a:t>
            </a:fld>
            <a:endParaRPr lang="sv-SE"/>
          </a:p>
        </p:txBody>
      </p:sp>
    </p:spTree>
    <p:extLst>
      <p:ext uri="{BB962C8B-B14F-4D97-AF65-F5344CB8AC3E}">
        <p14:creationId xmlns:p14="http://schemas.microsoft.com/office/powerpoint/2010/main" val="15645617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B6712-183C-5EA3-D3EE-CB1FC8214FD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ACD56B7-ED96-D6B7-2C68-E804E10406C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E5CAACC-F629-14A3-060F-22A7A347683B}"/>
              </a:ext>
            </a:extLst>
          </p:cNvPr>
          <p:cNvSpPr>
            <a:spLocks noGrp="1"/>
          </p:cNvSpPr>
          <p:nvPr>
            <p:ph type="body" idx="1"/>
          </p:nvPr>
        </p:nvSpPr>
        <p:spPr/>
        <p:txBody>
          <a:bodyPr/>
          <a:lstStyle/>
          <a:p>
            <a:r>
              <a:rPr lang="sv-SE" sz="1200" kern="1200" dirty="0">
                <a:solidFill>
                  <a:schemeClr val="tx1"/>
                </a:solidFill>
                <a:effectLst/>
                <a:latin typeface="+mn-lt"/>
                <a:ea typeface="+mn-ea"/>
                <a:cs typeface="+mn-cs"/>
              </a:rPr>
              <a:t>Fråga 3: Vägen framåt (12 min)</a:t>
            </a:r>
          </a:p>
          <a:p>
            <a:r>
              <a:rPr lang="sv-SE" sz="1200" kern="1200" dirty="0">
                <a:solidFill>
                  <a:schemeClr val="tx1"/>
                </a:solidFill>
                <a:effectLst/>
                <a:latin typeface="+mn-lt"/>
                <a:ea typeface="+mn-ea"/>
                <a:cs typeface="+mn-cs"/>
              </a:rPr>
              <a:t>Instruktion: Starta direkt efter informationsblocket. Denna fråga handlar om den egna arbetsgruppen.</a:t>
            </a:r>
          </a:p>
          <a:p>
            <a:r>
              <a:rPr lang="sv-SE" sz="1200" kern="1200" dirty="0">
                <a:solidFill>
                  <a:schemeClr val="tx1"/>
                </a:solidFill>
                <a:effectLst/>
                <a:latin typeface="+mn-lt"/>
                <a:ea typeface="+mn-ea"/>
                <a:cs typeface="+mn-cs"/>
              </a:rPr>
              <a:t>Vad du säger: "Med oss från diskussionerna och informationen vi nyss fått, ska vi nu titta på vår sista fråga: Hur kan vi som arbetsgrupp fortsätta arbeta suicidpreventivt? Vad behöver vi göra i vår vardag framöver? Tänk efter själv och skriv ner 1–2 konkreta idéer under 2 minuter."</a:t>
            </a:r>
          </a:p>
          <a:p>
            <a:pPr lvl="0"/>
            <a:r>
              <a:rPr lang="sv-SE" sz="1200" kern="1200" dirty="0">
                <a:solidFill>
                  <a:schemeClr val="tx1"/>
                </a:solidFill>
                <a:effectLst/>
                <a:latin typeface="+mn-lt"/>
                <a:ea typeface="+mn-ea"/>
                <a:cs typeface="+mn-cs"/>
              </a:rPr>
              <a:t>[Tid: 2 min] Tyst reflektion.</a:t>
            </a:r>
          </a:p>
          <a:p>
            <a:pPr lvl="0"/>
            <a:r>
              <a:rPr lang="sv-SE" sz="1200" kern="1200" dirty="0">
                <a:solidFill>
                  <a:schemeClr val="tx1"/>
                </a:solidFill>
                <a:effectLst/>
                <a:latin typeface="+mn-lt"/>
                <a:ea typeface="+mn-ea"/>
                <a:cs typeface="+mn-cs"/>
              </a:rPr>
              <a:t>Efter 2 min: "Då delar vi med varandra i par igen. Vilka förslag känns mest realistiska och viktiga för just oss? Ni har 5 minuter."</a:t>
            </a:r>
          </a:p>
          <a:p>
            <a:pPr lvl="0"/>
            <a:r>
              <a:rPr lang="sv-SE" sz="1200" kern="1200" dirty="0">
                <a:solidFill>
                  <a:schemeClr val="tx1"/>
                </a:solidFill>
                <a:effectLst/>
                <a:latin typeface="+mn-lt"/>
                <a:ea typeface="+mn-ea"/>
                <a:cs typeface="+mn-cs"/>
              </a:rPr>
              <a:t>[Tid: 5 min] </a:t>
            </a:r>
            <a:r>
              <a:rPr lang="sv-SE" sz="1200" kern="1200" dirty="0" err="1">
                <a:solidFill>
                  <a:schemeClr val="tx1"/>
                </a:solidFill>
                <a:effectLst/>
                <a:latin typeface="+mn-lt"/>
                <a:ea typeface="+mn-ea"/>
                <a:cs typeface="+mn-cs"/>
              </a:rPr>
              <a:t>Parprat</a:t>
            </a:r>
            <a:r>
              <a:rPr lang="sv-SE" sz="1200" kern="1200" dirty="0">
                <a:solidFill>
                  <a:schemeClr val="tx1"/>
                </a:solidFill>
                <a:effectLst/>
                <a:latin typeface="+mn-lt"/>
                <a:ea typeface="+mn-ea"/>
                <a:cs typeface="+mn-cs"/>
              </a:rPr>
              <a:t>.</a:t>
            </a:r>
          </a:p>
          <a:p>
            <a:pPr lvl="0"/>
            <a:r>
              <a:rPr lang="sv-SE" sz="1200" kern="1200" dirty="0">
                <a:solidFill>
                  <a:schemeClr val="tx1"/>
                </a:solidFill>
                <a:effectLst/>
                <a:latin typeface="+mn-lt"/>
                <a:ea typeface="+mn-ea"/>
                <a:cs typeface="+mn-cs"/>
              </a:rPr>
              <a:t>Efter 5 min: "Då samlas vi en sista gång i helgrupp. Låt oss höra vilka konkreta förslag och nästa steg vi har fått fram."</a:t>
            </a:r>
          </a:p>
          <a:p>
            <a:pPr lvl="0"/>
            <a:r>
              <a:rPr lang="sv-SE" sz="1200" kern="1200" dirty="0">
                <a:solidFill>
                  <a:schemeClr val="tx1"/>
                </a:solidFill>
                <a:effectLst/>
                <a:latin typeface="+mn-lt"/>
                <a:ea typeface="+mn-ea"/>
                <a:cs typeface="+mn-cs"/>
              </a:rPr>
              <a:t>[Tid: 5 min] Helgruppsdiskussion. Fokusera på att skriva ner konkreta saker gruppen faktiskt kan göra.</a:t>
            </a:r>
          </a:p>
          <a:p>
            <a:endParaRPr lang="sv-SE" i="0" dirty="0"/>
          </a:p>
        </p:txBody>
      </p:sp>
      <p:sp>
        <p:nvSpPr>
          <p:cNvPr id="4" name="Platshållare för bildnummer 3">
            <a:extLst>
              <a:ext uri="{FF2B5EF4-FFF2-40B4-BE49-F238E27FC236}">
                <a16:creationId xmlns:a16="http://schemas.microsoft.com/office/drawing/2014/main" id="{57B2D0EA-EE7B-2A79-ADB2-614C4D93B55A}"/>
              </a:ext>
            </a:extLst>
          </p:cNvPr>
          <p:cNvSpPr>
            <a:spLocks noGrp="1"/>
          </p:cNvSpPr>
          <p:nvPr>
            <p:ph type="sldNum" sz="quarter" idx="5"/>
          </p:nvPr>
        </p:nvSpPr>
        <p:spPr/>
        <p:txBody>
          <a:bodyPr/>
          <a:lstStyle/>
          <a:p>
            <a:fld id="{49CEBA89-C6B9-4074-9ECB-0405FAEDA6AD}" type="slidenum">
              <a:rPr lang="sv-SE" smtClean="0"/>
              <a:t>7</a:t>
            </a:fld>
            <a:endParaRPr lang="sv-SE"/>
          </a:p>
        </p:txBody>
      </p:sp>
    </p:spTree>
    <p:extLst>
      <p:ext uri="{BB962C8B-B14F-4D97-AF65-F5344CB8AC3E}">
        <p14:creationId xmlns:p14="http://schemas.microsoft.com/office/powerpoint/2010/main" val="33432295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489C6-018B-9788-1C11-D15C6C3CD57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EF5B91B-1149-CB5A-3C85-91AA61A14ABE}"/>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4E1BB87-9302-76F5-E20F-879A65F71CF2}"/>
              </a:ext>
            </a:extLst>
          </p:cNvPr>
          <p:cNvSpPr>
            <a:spLocks noGrp="1"/>
          </p:cNvSpPr>
          <p:nvPr>
            <p:ph type="body" idx="1"/>
          </p:nvPr>
        </p:nvSpPr>
        <p:spPr/>
        <p:txBody>
          <a:bodyPr/>
          <a:lstStyle/>
          <a:p>
            <a:r>
              <a:rPr lang="sv-SE" sz="1200" kern="1200" dirty="0">
                <a:solidFill>
                  <a:schemeClr val="tx1"/>
                </a:solidFill>
                <a:effectLst/>
                <a:latin typeface="+mn-lt"/>
                <a:ea typeface="+mn-ea"/>
                <a:cs typeface="+mn-cs"/>
              </a:rPr>
              <a:t>Tack för att ni har lyssnat.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Genom att vi lär oss detta visar vi omtanke om varandra och våra kunder. Finns det några tankar eller frågor?</a:t>
            </a:r>
          </a:p>
        </p:txBody>
      </p:sp>
      <p:sp>
        <p:nvSpPr>
          <p:cNvPr id="4" name="Platshållare för bildnummer 3">
            <a:extLst>
              <a:ext uri="{FF2B5EF4-FFF2-40B4-BE49-F238E27FC236}">
                <a16:creationId xmlns:a16="http://schemas.microsoft.com/office/drawing/2014/main" id="{A7ED1BF1-B327-1FFC-0BA6-881DFC5DEBEC}"/>
              </a:ext>
            </a:extLst>
          </p:cNvPr>
          <p:cNvSpPr>
            <a:spLocks noGrp="1"/>
          </p:cNvSpPr>
          <p:nvPr>
            <p:ph type="sldNum" sz="quarter" idx="5"/>
          </p:nvPr>
        </p:nvSpPr>
        <p:spPr/>
        <p:txBody>
          <a:bodyPr/>
          <a:lstStyle/>
          <a:p>
            <a:fld id="{49CEBA89-C6B9-4074-9ECB-0405FAEDA6AD}" type="slidenum">
              <a:rPr lang="sv-SE" smtClean="0"/>
              <a:t>8</a:t>
            </a:fld>
            <a:endParaRPr lang="sv-SE"/>
          </a:p>
        </p:txBody>
      </p:sp>
    </p:spTree>
    <p:extLst>
      <p:ext uri="{BB962C8B-B14F-4D97-AF65-F5344CB8AC3E}">
        <p14:creationId xmlns:p14="http://schemas.microsoft.com/office/powerpoint/2010/main" val="3258516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77F375-9BF6-FE8A-5218-478856D215E8}"/>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523E2EA5-1178-D159-0F26-F1FDBAB98C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258716E6-CD9A-9186-3B29-222DE069A04C}"/>
              </a:ext>
            </a:extLst>
          </p:cNvPr>
          <p:cNvSpPr>
            <a:spLocks noGrp="1"/>
          </p:cNvSpPr>
          <p:nvPr>
            <p:ph type="dt" sz="half" idx="10"/>
          </p:nvPr>
        </p:nvSpPr>
        <p:spPr/>
        <p:txBody>
          <a:bodyPr/>
          <a:lstStyle/>
          <a:p>
            <a:fld id="{A63A0401-9F54-9C44-A602-2ECDEF7C008B}" type="datetimeFigureOut">
              <a:rPr lang="sv-SE" smtClean="0"/>
              <a:t>2026-08-28</a:t>
            </a:fld>
            <a:endParaRPr lang="sv-SE"/>
          </a:p>
        </p:txBody>
      </p:sp>
      <p:sp>
        <p:nvSpPr>
          <p:cNvPr id="5" name="Platshållare för sidfot 4">
            <a:extLst>
              <a:ext uri="{FF2B5EF4-FFF2-40B4-BE49-F238E27FC236}">
                <a16:creationId xmlns:a16="http://schemas.microsoft.com/office/drawing/2014/main" id="{81F5FEC8-077A-CD37-A2E9-68C592BFAB1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CD81037-828A-529C-20F8-BDFBEAA996F4}"/>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3587579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19F9277-2D88-00C2-1E7D-F7FD7040AE5C}"/>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8183AC24-4C7C-AF0C-4337-61218670EC77}"/>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E4202C0-3166-F5A1-B490-BCB2133731F8}"/>
              </a:ext>
            </a:extLst>
          </p:cNvPr>
          <p:cNvSpPr>
            <a:spLocks noGrp="1"/>
          </p:cNvSpPr>
          <p:nvPr>
            <p:ph type="dt" sz="half" idx="10"/>
          </p:nvPr>
        </p:nvSpPr>
        <p:spPr/>
        <p:txBody>
          <a:bodyPr/>
          <a:lstStyle/>
          <a:p>
            <a:fld id="{A63A0401-9F54-9C44-A602-2ECDEF7C008B}" type="datetimeFigureOut">
              <a:rPr lang="sv-SE" smtClean="0"/>
              <a:t>2026-08-28</a:t>
            </a:fld>
            <a:endParaRPr lang="sv-SE"/>
          </a:p>
        </p:txBody>
      </p:sp>
      <p:sp>
        <p:nvSpPr>
          <p:cNvPr id="5" name="Platshållare för sidfot 4">
            <a:extLst>
              <a:ext uri="{FF2B5EF4-FFF2-40B4-BE49-F238E27FC236}">
                <a16:creationId xmlns:a16="http://schemas.microsoft.com/office/drawing/2014/main" id="{6769A281-C876-C87B-9819-659DD32843B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937F481-1A60-99B0-21F6-F9F4FBB234E7}"/>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1836747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B3A28A05-A980-BF90-97A8-2E9383593CC4}"/>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B177CF1-EDA1-72C5-B30D-4E9D753DA543}"/>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220C58D-7F18-3954-2CE9-305E0C239B1E}"/>
              </a:ext>
            </a:extLst>
          </p:cNvPr>
          <p:cNvSpPr>
            <a:spLocks noGrp="1"/>
          </p:cNvSpPr>
          <p:nvPr>
            <p:ph type="dt" sz="half" idx="10"/>
          </p:nvPr>
        </p:nvSpPr>
        <p:spPr/>
        <p:txBody>
          <a:bodyPr/>
          <a:lstStyle/>
          <a:p>
            <a:fld id="{A63A0401-9F54-9C44-A602-2ECDEF7C008B}" type="datetimeFigureOut">
              <a:rPr lang="sv-SE" smtClean="0"/>
              <a:t>2026-08-28</a:t>
            </a:fld>
            <a:endParaRPr lang="sv-SE"/>
          </a:p>
        </p:txBody>
      </p:sp>
      <p:sp>
        <p:nvSpPr>
          <p:cNvPr id="5" name="Platshållare för sidfot 4">
            <a:extLst>
              <a:ext uri="{FF2B5EF4-FFF2-40B4-BE49-F238E27FC236}">
                <a16:creationId xmlns:a16="http://schemas.microsoft.com/office/drawing/2014/main" id="{4AB06CB8-A6B9-A3E5-BD99-45FD1BA5156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E6A3D60-DA17-C727-5F76-CFA303625767}"/>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3205488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FE8566-E756-CACB-2563-B660B70FD37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DB3D1EB-938E-9556-FC9C-14C0C6DE661E}"/>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362498E-6E53-05BB-279C-B4A3303ABD5B}"/>
              </a:ext>
            </a:extLst>
          </p:cNvPr>
          <p:cNvSpPr>
            <a:spLocks noGrp="1"/>
          </p:cNvSpPr>
          <p:nvPr>
            <p:ph type="dt" sz="half" idx="10"/>
          </p:nvPr>
        </p:nvSpPr>
        <p:spPr/>
        <p:txBody>
          <a:bodyPr/>
          <a:lstStyle/>
          <a:p>
            <a:fld id="{A63A0401-9F54-9C44-A602-2ECDEF7C008B}" type="datetimeFigureOut">
              <a:rPr lang="sv-SE" smtClean="0"/>
              <a:t>2026-08-28</a:t>
            </a:fld>
            <a:endParaRPr lang="sv-SE"/>
          </a:p>
        </p:txBody>
      </p:sp>
      <p:sp>
        <p:nvSpPr>
          <p:cNvPr id="5" name="Platshållare för sidfot 4">
            <a:extLst>
              <a:ext uri="{FF2B5EF4-FFF2-40B4-BE49-F238E27FC236}">
                <a16:creationId xmlns:a16="http://schemas.microsoft.com/office/drawing/2014/main" id="{951BFBD7-39D7-1E51-DF7C-EDA80EA0A04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49605B9-1B94-7152-D452-4538027FA1B7}"/>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20413425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27C16CF-289F-4F54-EF9F-B5F0F4CD459F}"/>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CEF8B245-EB2F-8CB9-F91B-D799B382446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95723BBC-2AD4-0A21-914E-34C29F19617E}"/>
              </a:ext>
            </a:extLst>
          </p:cNvPr>
          <p:cNvSpPr>
            <a:spLocks noGrp="1"/>
          </p:cNvSpPr>
          <p:nvPr>
            <p:ph type="dt" sz="half" idx="10"/>
          </p:nvPr>
        </p:nvSpPr>
        <p:spPr/>
        <p:txBody>
          <a:bodyPr/>
          <a:lstStyle/>
          <a:p>
            <a:fld id="{A63A0401-9F54-9C44-A602-2ECDEF7C008B}" type="datetimeFigureOut">
              <a:rPr lang="sv-SE" smtClean="0"/>
              <a:t>2026-08-28</a:t>
            </a:fld>
            <a:endParaRPr lang="sv-SE"/>
          </a:p>
        </p:txBody>
      </p:sp>
      <p:sp>
        <p:nvSpPr>
          <p:cNvPr id="5" name="Platshållare för sidfot 4">
            <a:extLst>
              <a:ext uri="{FF2B5EF4-FFF2-40B4-BE49-F238E27FC236}">
                <a16:creationId xmlns:a16="http://schemas.microsoft.com/office/drawing/2014/main" id="{B9D280EC-E60C-7931-4A8C-D0D467241D5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F5250C0-5692-106D-032E-B1C8A780E8D4}"/>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1699933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686F993-4BDC-B0A0-5A0C-F97D05912E4C}"/>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A50DB00-11E9-F3A6-9D8A-5B2441DA5FE3}"/>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921274B3-CD9A-EECC-9313-D4532FF06304}"/>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DE091B2-0ABD-F1F4-6892-07FD08DC2EEB}"/>
              </a:ext>
            </a:extLst>
          </p:cNvPr>
          <p:cNvSpPr>
            <a:spLocks noGrp="1"/>
          </p:cNvSpPr>
          <p:nvPr>
            <p:ph type="dt" sz="half" idx="10"/>
          </p:nvPr>
        </p:nvSpPr>
        <p:spPr/>
        <p:txBody>
          <a:bodyPr/>
          <a:lstStyle/>
          <a:p>
            <a:fld id="{A63A0401-9F54-9C44-A602-2ECDEF7C008B}" type="datetimeFigureOut">
              <a:rPr lang="sv-SE" smtClean="0"/>
              <a:t>2026-08-28</a:t>
            </a:fld>
            <a:endParaRPr lang="sv-SE"/>
          </a:p>
        </p:txBody>
      </p:sp>
      <p:sp>
        <p:nvSpPr>
          <p:cNvPr id="6" name="Platshållare för sidfot 5">
            <a:extLst>
              <a:ext uri="{FF2B5EF4-FFF2-40B4-BE49-F238E27FC236}">
                <a16:creationId xmlns:a16="http://schemas.microsoft.com/office/drawing/2014/main" id="{964C9F05-0B1E-EEF5-ECF8-AE6008E9CC1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351C8B7-0D60-64C4-59C9-AF19E5AF2CD2}"/>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62198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D70F69E-A71E-E28C-0280-E463DBF21DE7}"/>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7C1544B-215A-A3B0-7683-51B281F978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FBA59222-ABB6-C2B8-801D-68CD4CECC694}"/>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E3375C8B-AC71-B3B3-3050-7BE2A7901B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3662998D-FB96-AA35-0A81-488564F0A54F}"/>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49617FD9-A3C3-A756-6798-9BFA512B9160}"/>
              </a:ext>
            </a:extLst>
          </p:cNvPr>
          <p:cNvSpPr>
            <a:spLocks noGrp="1"/>
          </p:cNvSpPr>
          <p:nvPr>
            <p:ph type="dt" sz="half" idx="10"/>
          </p:nvPr>
        </p:nvSpPr>
        <p:spPr/>
        <p:txBody>
          <a:bodyPr/>
          <a:lstStyle/>
          <a:p>
            <a:fld id="{A63A0401-9F54-9C44-A602-2ECDEF7C008B}" type="datetimeFigureOut">
              <a:rPr lang="sv-SE" smtClean="0"/>
              <a:t>2026-08-28</a:t>
            </a:fld>
            <a:endParaRPr lang="sv-SE"/>
          </a:p>
        </p:txBody>
      </p:sp>
      <p:sp>
        <p:nvSpPr>
          <p:cNvPr id="8" name="Platshållare för sidfot 7">
            <a:extLst>
              <a:ext uri="{FF2B5EF4-FFF2-40B4-BE49-F238E27FC236}">
                <a16:creationId xmlns:a16="http://schemas.microsoft.com/office/drawing/2014/main" id="{FDC055D0-D01A-4D78-2E42-FC510A3E50ED}"/>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60DB4BB7-1441-969A-D801-515CFB60699B}"/>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23230608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D340C2-140E-B08C-E47F-CEF25E74DBC6}"/>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45033D43-116D-257F-8CC8-E5908AD6241C}"/>
              </a:ext>
            </a:extLst>
          </p:cNvPr>
          <p:cNvSpPr>
            <a:spLocks noGrp="1"/>
          </p:cNvSpPr>
          <p:nvPr>
            <p:ph type="dt" sz="half" idx="10"/>
          </p:nvPr>
        </p:nvSpPr>
        <p:spPr/>
        <p:txBody>
          <a:bodyPr/>
          <a:lstStyle/>
          <a:p>
            <a:fld id="{A63A0401-9F54-9C44-A602-2ECDEF7C008B}" type="datetimeFigureOut">
              <a:rPr lang="sv-SE" smtClean="0"/>
              <a:t>2026-08-28</a:t>
            </a:fld>
            <a:endParaRPr lang="sv-SE"/>
          </a:p>
        </p:txBody>
      </p:sp>
      <p:sp>
        <p:nvSpPr>
          <p:cNvPr id="4" name="Platshållare för sidfot 3">
            <a:extLst>
              <a:ext uri="{FF2B5EF4-FFF2-40B4-BE49-F238E27FC236}">
                <a16:creationId xmlns:a16="http://schemas.microsoft.com/office/drawing/2014/main" id="{F7A414D9-E2DF-6821-F619-7938C9BB38F5}"/>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1F0ABF46-2F33-E1DD-4B78-60E6BA4585E8}"/>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1440849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62BBF414-F598-6C9C-CBC6-DCD5DBC2A0DD}"/>
              </a:ext>
            </a:extLst>
          </p:cNvPr>
          <p:cNvSpPr>
            <a:spLocks noGrp="1"/>
          </p:cNvSpPr>
          <p:nvPr>
            <p:ph type="dt" sz="half" idx="10"/>
          </p:nvPr>
        </p:nvSpPr>
        <p:spPr/>
        <p:txBody>
          <a:bodyPr/>
          <a:lstStyle/>
          <a:p>
            <a:fld id="{A63A0401-9F54-9C44-A602-2ECDEF7C008B}" type="datetimeFigureOut">
              <a:rPr lang="sv-SE" smtClean="0"/>
              <a:t>2026-08-28</a:t>
            </a:fld>
            <a:endParaRPr lang="sv-SE"/>
          </a:p>
        </p:txBody>
      </p:sp>
      <p:sp>
        <p:nvSpPr>
          <p:cNvPr id="3" name="Platshållare för sidfot 2">
            <a:extLst>
              <a:ext uri="{FF2B5EF4-FFF2-40B4-BE49-F238E27FC236}">
                <a16:creationId xmlns:a16="http://schemas.microsoft.com/office/drawing/2014/main" id="{701F83CD-1958-FCFB-E17A-4E892E02603B}"/>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0A106FA4-53D9-D4B5-C04C-B78493A81AF4}"/>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2526200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C31E0B-6B61-B18E-6E61-27296FBF393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0D19A43-EA90-AA92-33CB-B9791C0781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079AD5BE-B481-3159-443C-5E2B2BA520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660EC4B9-2A7A-0471-59F2-2954A1E336A8}"/>
              </a:ext>
            </a:extLst>
          </p:cNvPr>
          <p:cNvSpPr>
            <a:spLocks noGrp="1"/>
          </p:cNvSpPr>
          <p:nvPr>
            <p:ph type="dt" sz="half" idx="10"/>
          </p:nvPr>
        </p:nvSpPr>
        <p:spPr/>
        <p:txBody>
          <a:bodyPr/>
          <a:lstStyle/>
          <a:p>
            <a:fld id="{A63A0401-9F54-9C44-A602-2ECDEF7C008B}" type="datetimeFigureOut">
              <a:rPr lang="sv-SE" smtClean="0"/>
              <a:t>2026-08-28</a:t>
            </a:fld>
            <a:endParaRPr lang="sv-SE"/>
          </a:p>
        </p:txBody>
      </p:sp>
      <p:sp>
        <p:nvSpPr>
          <p:cNvPr id="6" name="Platshållare för sidfot 5">
            <a:extLst>
              <a:ext uri="{FF2B5EF4-FFF2-40B4-BE49-F238E27FC236}">
                <a16:creationId xmlns:a16="http://schemas.microsoft.com/office/drawing/2014/main" id="{F5E9D9D7-B02A-E935-B34D-E63E24FD67FC}"/>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3B79D4C-BF04-E594-142E-6ABACB0E9E81}"/>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2714721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FA7727-E061-E3AF-8D32-30AA41CE9AC1}"/>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439A0735-2F7B-45AB-5D8C-4422C8F22F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07A1C52A-B9C6-962B-E672-0F55D9E83D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0CBCDBF6-53CE-6C01-227E-DDAA4A1252C4}"/>
              </a:ext>
            </a:extLst>
          </p:cNvPr>
          <p:cNvSpPr>
            <a:spLocks noGrp="1"/>
          </p:cNvSpPr>
          <p:nvPr>
            <p:ph type="dt" sz="half" idx="10"/>
          </p:nvPr>
        </p:nvSpPr>
        <p:spPr/>
        <p:txBody>
          <a:bodyPr/>
          <a:lstStyle/>
          <a:p>
            <a:fld id="{A63A0401-9F54-9C44-A602-2ECDEF7C008B}" type="datetimeFigureOut">
              <a:rPr lang="sv-SE" smtClean="0"/>
              <a:t>2026-08-28</a:t>
            </a:fld>
            <a:endParaRPr lang="sv-SE"/>
          </a:p>
        </p:txBody>
      </p:sp>
      <p:sp>
        <p:nvSpPr>
          <p:cNvPr id="6" name="Platshållare för sidfot 5">
            <a:extLst>
              <a:ext uri="{FF2B5EF4-FFF2-40B4-BE49-F238E27FC236}">
                <a16:creationId xmlns:a16="http://schemas.microsoft.com/office/drawing/2014/main" id="{86391C92-7935-C5F1-2EAC-05C439BC4D7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F4AD783-373A-2DEF-4BE9-8EC3DB5DC911}"/>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2934656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EBCC948-93EE-8860-AFB1-079EC11EF8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7D4AA2E-EF05-B6E5-431F-7C1F5FE192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7AEF29A-3A87-7FC4-B296-7C67007B16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63A0401-9F54-9C44-A602-2ECDEF7C008B}" type="datetimeFigureOut">
              <a:rPr lang="sv-SE" smtClean="0"/>
              <a:t>2026-08-28</a:t>
            </a:fld>
            <a:endParaRPr lang="sv-SE"/>
          </a:p>
        </p:txBody>
      </p:sp>
      <p:sp>
        <p:nvSpPr>
          <p:cNvPr id="5" name="Platshållare för sidfot 4">
            <a:extLst>
              <a:ext uri="{FF2B5EF4-FFF2-40B4-BE49-F238E27FC236}">
                <a16:creationId xmlns:a16="http://schemas.microsoft.com/office/drawing/2014/main" id="{0AC44497-729C-921E-0805-7E6294D2EF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464BA61B-B0EB-DDE6-720A-455B06DDA9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416C47B-D4F4-764A-85C0-5F2C076EAE3A}" type="slidenum">
              <a:rPr lang="sv-SE" smtClean="0"/>
              <a:t>‹#›</a:t>
            </a:fld>
            <a:endParaRPr lang="sv-SE"/>
          </a:p>
        </p:txBody>
      </p:sp>
    </p:spTree>
    <p:extLst>
      <p:ext uri="{BB962C8B-B14F-4D97-AF65-F5344CB8AC3E}">
        <p14:creationId xmlns:p14="http://schemas.microsoft.com/office/powerpoint/2010/main" val="13022866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793C2-E63F-C7BC-2F54-DE3383202B0C}"/>
            </a:ext>
          </a:extLst>
        </p:cNvPr>
        <p:cNvGrpSpPr/>
        <p:nvPr/>
      </p:nvGrpSpPr>
      <p:grpSpPr>
        <a:xfrm>
          <a:off x="0" y="0"/>
          <a:ext cx="0" cy="0"/>
          <a:chOff x="0" y="0"/>
          <a:chExt cx="0" cy="0"/>
        </a:xfrm>
      </p:grpSpPr>
      <p:pic>
        <p:nvPicPr>
          <p:cNvPr id="9" name="Bild 8">
            <a:extLst>
              <a:ext uri="{FF2B5EF4-FFF2-40B4-BE49-F238E27FC236}">
                <a16:creationId xmlns:a16="http://schemas.microsoft.com/office/drawing/2014/main" id="{A5B1E1E5-12C3-E9A6-B734-FF4880F1D80E}"/>
              </a:ext>
            </a:extLst>
          </p:cNvPr>
          <p:cNvPicPr>
            <a:picLocks noChangeAspect="1"/>
          </p:cNvPicPr>
          <p:nvPr/>
        </p:nvPicPr>
        <p:blipFill>
          <a:blip r:embed="rId3">
            <a:extLst>
              <a:ext uri="{96DAC541-7B7A-43D3-8B79-37D633B846F1}">
                <asvg:svgBlip xmlns:asvg="http://schemas.microsoft.com/office/drawing/2016/SVG/main" r:embed="rId4"/>
              </a:ext>
            </a:extLst>
          </a:blip>
          <a:srcRect t="-1" b="1563"/>
          <a:stretch>
            <a:fillRect/>
          </a:stretch>
        </p:blipFill>
        <p:spPr>
          <a:xfrm>
            <a:off x="0" y="1"/>
            <a:ext cx="12192000" cy="6858000"/>
          </a:xfrm>
          <a:prstGeom prst="rect">
            <a:avLst/>
          </a:prstGeom>
        </p:spPr>
      </p:pic>
      <p:sp>
        <p:nvSpPr>
          <p:cNvPr id="2" name="Rubrik 1">
            <a:extLst>
              <a:ext uri="{FF2B5EF4-FFF2-40B4-BE49-F238E27FC236}">
                <a16:creationId xmlns:a16="http://schemas.microsoft.com/office/drawing/2014/main" id="{318A3035-F760-AC12-06AE-4FAE0183F522}"/>
              </a:ext>
            </a:extLst>
          </p:cNvPr>
          <p:cNvSpPr>
            <a:spLocks noGrp="1"/>
          </p:cNvSpPr>
          <p:nvPr>
            <p:ph type="ctrTitle"/>
          </p:nvPr>
        </p:nvSpPr>
        <p:spPr>
          <a:xfrm>
            <a:off x="1178624" y="2403632"/>
            <a:ext cx="9144000" cy="890386"/>
          </a:xfrm>
        </p:spPr>
        <p:txBody>
          <a:bodyPr>
            <a:normAutofit/>
          </a:bodyPr>
          <a:lstStyle/>
          <a:p>
            <a:r>
              <a:rPr lang="sv-SE" sz="5000" dirty="0">
                <a:solidFill>
                  <a:srgbClr val="5C1F5B"/>
                </a:solidFill>
              </a:rPr>
              <a:t>Livsviktigt värdskap</a:t>
            </a:r>
          </a:p>
        </p:txBody>
      </p:sp>
      <p:sp>
        <p:nvSpPr>
          <p:cNvPr id="3" name="Underrubrik 2">
            <a:extLst>
              <a:ext uri="{FF2B5EF4-FFF2-40B4-BE49-F238E27FC236}">
                <a16:creationId xmlns:a16="http://schemas.microsoft.com/office/drawing/2014/main" id="{A0E30246-1B56-0DCA-BCD0-38E0CB9FDF20}"/>
              </a:ext>
            </a:extLst>
          </p:cNvPr>
          <p:cNvSpPr>
            <a:spLocks noGrp="1"/>
          </p:cNvSpPr>
          <p:nvPr>
            <p:ph type="subTitle" idx="1"/>
          </p:nvPr>
        </p:nvSpPr>
        <p:spPr>
          <a:xfrm>
            <a:off x="1304311" y="3429000"/>
            <a:ext cx="9144000" cy="1655762"/>
          </a:xfrm>
        </p:spPr>
        <p:txBody>
          <a:bodyPr/>
          <a:lstStyle/>
          <a:p>
            <a:r>
              <a:rPr lang="sv-SE" dirty="0"/>
              <a:t>En workshop till suicidpreventivt arbete</a:t>
            </a:r>
          </a:p>
        </p:txBody>
      </p:sp>
      <p:pic>
        <p:nvPicPr>
          <p:cNvPr id="4" name="Bild 3">
            <a:extLst>
              <a:ext uri="{FF2B5EF4-FFF2-40B4-BE49-F238E27FC236}">
                <a16:creationId xmlns:a16="http://schemas.microsoft.com/office/drawing/2014/main" id="{6D1A9E27-77C2-A6AE-EF2F-E54FC08EFE4C}"/>
              </a:ext>
            </a:extLst>
          </p:cNvPr>
          <p:cNvPicPr>
            <a:picLocks noChangeAspect="1"/>
          </p:cNvPicPr>
          <p:nvPr/>
        </p:nvPicPr>
        <p:blipFill>
          <a:blip r:embed="rId5"/>
          <a:srcRect/>
          <a:stretch/>
        </p:blipFill>
        <p:spPr>
          <a:xfrm>
            <a:off x="9252630" y="5845151"/>
            <a:ext cx="2139989" cy="432675"/>
          </a:xfrm>
          <a:prstGeom prst="rect">
            <a:avLst/>
          </a:prstGeom>
        </p:spPr>
      </p:pic>
      <p:pic>
        <p:nvPicPr>
          <p:cNvPr id="5" name="Bildobjekt 4">
            <a:extLst>
              <a:ext uri="{FF2B5EF4-FFF2-40B4-BE49-F238E27FC236}">
                <a16:creationId xmlns:a16="http://schemas.microsoft.com/office/drawing/2014/main" id="{AFD99173-9514-333C-F658-8C57AAAD0FB4}"/>
              </a:ext>
            </a:extLst>
          </p:cNvPr>
          <p:cNvPicPr>
            <a:picLocks noChangeAspect="1"/>
          </p:cNvPicPr>
          <p:nvPr/>
        </p:nvPicPr>
        <p:blipFill>
          <a:blip r:embed="rId6"/>
          <a:stretch>
            <a:fillRect/>
          </a:stretch>
        </p:blipFill>
        <p:spPr>
          <a:xfrm>
            <a:off x="7141027" y="5885516"/>
            <a:ext cx="1806889" cy="392310"/>
          </a:xfrm>
          <a:prstGeom prst="rect">
            <a:avLst/>
          </a:prstGeom>
        </p:spPr>
      </p:pic>
      <p:pic>
        <p:nvPicPr>
          <p:cNvPr id="10" name="Bildobjekt 9">
            <a:extLst>
              <a:ext uri="{FF2B5EF4-FFF2-40B4-BE49-F238E27FC236}">
                <a16:creationId xmlns:a16="http://schemas.microsoft.com/office/drawing/2014/main" id="{5DF97F32-232F-E6D7-1503-25FA6D0479E3}"/>
              </a:ext>
            </a:extLst>
          </p:cNvPr>
          <p:cNvPicPr>
            <a:picLocks noChangeAspect="1"/>
          </p:cNvPicPr>
          <p:nvPr/>
        </p:nvPicPr>
        <p:blipFill>
          <a:blip r:embed="rId7"/>
          <a:stretch>
            <a:fillRect/>
          </a:stretch>
        </p:blipFill>
        <p:spPr>
          <a:xfrm>
            <a:off x="10448311" y="478971"/>
            <a:ext cx="1077686" cy="1077686"/>
          </a:xfrm>
          <a:prstGeom prst="rect">
            <a:avLst/>
          </a:prstGeom>
        </p:spPr>
      </p:pic>
    </p:spTree>
    <p:extLst>
      <p:ext uri="{BB962C8B-B14F-4D97-AF65-F5344CB8AC3E}">
        <p14:creationId xmlns:p14="http://schemas.microsoft.com/office/powerpoint/2010/main" val="2534866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268E1-80E5-03AE-8169-7AD356FFC73A}"/>
            </a:ext>
          </a:extLst>
        </p:cNvPr>
        <p:cNvGrpSpPr/>
        <p:nvPr/>
      </p:nvGrpSpPr>
      <p:grpSpPr>
        <a:xfrm>
          <a:off x="0" y="0"/>
          <a:ext cx="0" cy="0"/>
          <a:chOff x="0" y="0"/>
          <a:chExt cx="0" cy="0"/>
        </a:xfrm>
      </p:grpSpPr>
      <p:pic>
        <p:nvPicPr>
          <p:cNvPr id="5" name="Bild 4">
            <a:extLst>
              <a:ext uri="{FF2B5EF4-FFF2-40B4-BE49-F238E27FC236}">
                <a16:creationId xmlns:a16="http://schemas.microsoft.com/office/drawing/2014/main" id="{6B7D0949-B09C-9663-AA4F-3AE8C9E4B9AD}"/>
              </a:ext>
            </a:extLst>
          </p:cNvPr>
          <p:cNvPicPr>
            <a:picLocks noChangeAspect="1"/>
          </p:cNvPicPr>
          <p:nvPr/>
        </p:nvPicPr>
        <p:blipFill>
          <a:blip r:embed="rId3">
            <a:extLst>
              <a:ext uri="{96DAC541-7B7A-43D3-8B79-37D633B846F1}">
                <asvg:svgBlip xmlns:asvg="http://schemas.microsoft.com/office/drawing/2016/SVG/main" r:embed="rId4"/>
              </a:ext>
            </a:extLst>
          </a:blip>
          <a:srcRect t="-1" b="1563"/>
          <a:stretch>
            <a:fillRect/>
          </a:stretch>
        </p:blipFill>
        <p:spPr>
          <a:xfrm>
            <a:off x="0" y="1"/>
            <a:ext cx="12192000" cy="6858000"/>
          </a:xfrm>
          <a:prstGeom prst="rect">
            <a:avLst/>
          </a:prstGeom>
        </p:spPr>
      </p:pic>
      <p:pic>
        <p:nvPicPr>
          <p:cNvPr id="10" name="Bild 3">
            <a:extLst>
              <a:ext uri="{FF2B5EF4-FFF2-40B4-BE49-F238E27FC236}">
                <a16:creationId xmlns:a16="http://schemas.microsoft.com/office/drawing/2014/main" id="{36CB1F23-23A6-5BFA-FBCE-40B539D97B5A}"/>
              </a:ext>
            </a:extLst>
          </p:cNvPr>
          <p:cNvPicPr>
            <a:picLocks noChangeAspect="1"/>
          </p:cNvPicPr>
          <p:nvPr/>
        </p:nvPicPr>
        <p:blipFill>
          <a:blip r:embed="rId5"/>
          <a:srcRect/>
          <a:stretch/>
        </p:blipFill>
        <p:spPr>
          <a:xfrm>
            <a:off x="9797023" y="5988394"/>
            <a:ext cx="1741954" cy="352198"/>
          </a:xfrm>
          <a:prstGeom prst="rect">
            <a:avLst/>
          </a:prstGeom>
        </p:spPr>
      </p:pic>
      <p:pic>
        <p:nvPicPr>
          <p:cNvPr id="11" name="Bildobjekt 10">
            <a:extLst>
              <a:ext uri="{FF2B5EF4-FFF2-40B4-BE49-F238E27FC236}">
                <a16:creationId xmlns:a16="http://schemas.microsoft.com/office/drawing/2014/main" id="{26E94B4F-4C35-A798-DDC7-75029FD44D98}"/>
              </a:ext>
            </a:extLst>
          </p:cNvPr>
          <p:cNvPicPr>
            <a:picLocks noChangeAspect="1"/>
          </p:cNvPicPr>
          <p:nvPr/>
        </p:nvPicPr>
        <p:blipFill>
          <a:blip r:embed="rId6"/>
          <a:stretch>
            <a:fillRect/>
          </a:stretch>
        </p:blipFill>
        <p:spPr>
          <a:xfrm>
            <a:off x="8064933" y="6021251"/>
            <a:ext cx="1470811" cy="319341"/>
          </a:xfrm>
          <a:prstGeom prst="rect">
            <a:avLst/>
          </a:prstGeom>
        </p:spPr>
      </p:pic>
      <p:sp>
        <p:nvSpPr>
          <p:cNvPr id="2" name="Rubrik 1">
            <a:extLst>
              <a:ext uri="{FF2B5EF4-FFF2-40B4-BE49-F238E27FC236}">
                <a16:creationId xmlns:a16="http://schemas.microsoft.com/office/drawing/2014/main" id="{18472625-20CB-B19B-C8BB-6D5C6E10E7FD}"/>
              </a:ext>
            </a:extLst>
          </p:cNvPr>
          <p:cNvSpPr>
            <a:spLocks noGrp="1"/>
          </p:cNvSpPr>
          <p:nvPr>
            <p:ph type="ctrTitle"/>
          </p:nvPr>
        </p:nvSpPr>
        <p:spPr>
          <a:xfrm>
            <a:off x="1077686" y="762625"/>
            <a:ext cx="9144000" cy="890386"/>
          </a:xfrm>
        </p:spPr>
        <p:txBody>
          <a:bodyPr>
            <a:normAutofit/>
          </a:bodyPr>
          <a:lstStyle/>
          <a:p>
            <a:pPr algn="l"/>
            <a:r>
              <a:rPr lang="sv-SE" sz="4000" b="1" dirty="0">
                <a:solidFill>
                  <a:srgbClr val="5C1F5B"/>
                </a:solidFill>
              </a:rPr>
              <a:t>Metoden: </a:t>
            </a:r>
            <a:r>
              <a:rPr lang="sv-SE" sz="4000" dirty="0">
                <a:solidFill>
                  <a:srgbClr val="5C1F5B"/>
                </a:solidFill>
              </a:rPr>
              <a:t>EPA</a:t>
            </a:r>
          </a:p>
        </p:txBody>
      </p:sp>
      <p:sp>
        <p:nvSpPr>
          <p:cNvPr id="6" name="Text 5">
            <a:extLst>
              <a:ext uri="{FF2B5EF4-FFF2-40B4-BE49-F238E27FC236}">
                <a16:creationId xmlns:a16="http://schemas.microsoft.com/office/drawing/2014/main" id="{E1374636-CAEE-ED70-D4FC-BC6D42F02BD2}"/>
              </a:ext>
            </a:extLst>
          </p:cNvPr>
          <p:cNvSpPr/>
          <p:nvPr/>
        </p:nvSpPr>
        <p:spPr>
          <a:xfrm>
            <a:off x="1188720" y="2057400"/>
            <a:ext cx="3200400" cy="329184"/>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2400" b="1" dirty="0">
                <a:solidFill>
                  <a:srgbClr val="5C1F5B"/>
                </a:solidFill>
              </a:rPr>
              <a:t>Enskilt</a:t>
            </a:r>
            <a:endParaRPr lang="en-US" sz="2400" dirty="0">
              <a:solidFill>
                <a:srgbClr val="5C1F5B"/>
              </a:solidFill>
            </a:endParaRPr>
          </a:p>
        </p:txBody>
      </p:sp>
      <p:sp>
        <p:nvSpPr>
          <p:cNvPr id="7" name="Text 6">
            <a:extLst>
              <a:ext uri="{FF2B5EF4-FFF2-40B4-BE49-F238E27FC236}">
                <a16:creationId xmlns:a16="http://schemas.microsoft.com/office/drawing/2014/main" id="{78770C37-1E67-5E93-E242-812050255775}"/>
              </a:ext>
            </a:extLst>
          </p:cNvPr>
          <p:cNvSpPr/>
          <p:nvPr/>
        </p:nvSpPr>
        <p:spPr>
          <a:xfrm>
            <a:off x="1188720" y="2560320"/>
            <a:ext cx="3200400" cy="914400"/>
          </a:xfrm>
          <a:prstGeom prst="rect">
            <a:avLst/>
          </a:prstGeom>
          <a:noFill/>
          <a:ln/>
        </p:spPr>
        <p:txBody>
          <a:bodyPr wrap="square" lIns="254" tIns="254" rIns="254" bIns="254"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700" dirty="0">
                <a:solidFill>
                  <a:srgbClr val="1E2A32"/>
                </a:solidFill>
              </a:rPr>
              <a:t>2 minuter tyst reflektion. Skriv ner egna tankar på instruktionsbladet.</a:t>
            </a:r>
            <a:endParaRPr lang="en-US" sz="1700" dirty="0"/>
          </a:p>
        </p:txBody>
      </p:sp>
      <p:sp>
        <p:nvSpPr>
          <p:cNvPr id="8" name="Text 7">
            <a:extLst>
              <a:ext uri="{FF2B5EF4-FFF2-40B4-BE49-F238E27FC236}">
                <a16:creationId xmlns:a16="http://schemas.microsoft.com/office/drawing/2014/main" id="{0F0D3274-E5FD-A56A-979C-8080A062DEE4}"/>
              </a:ext>
            </a:extLst>
          </p:cNvPr>
          <p:cNvSpPr/>
          <p:nvPr/>
        </p:nvSpPr>
        <p:spPr>
          <a:xfrm>
            <a:off x="4861560" y="2057400"/>
            <a:ext cx="2743200" cy="329184"/>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2400" b="1" dirty="0">
                <a:solidFill>
                  <a:srgbClr val="5C1F5B"/>
                </a:solidFill>
              </a:rPr>
              <a:t>Par</a:t>
            </a:r>
            <a:endParaRPr lang="en-US" sz="2400" dirty="0">
              <a:solidFill>
                <a:srgbClr val="5C1F5B"/>
              </a:solidFill>
            </a:endParaRPr>
          </a:p>
        </p:txBody>
      </p:sp>
      <p:sp>
        <p:nvSpPr>
          <p:cNvPr id="9" name="Text 8">
            <a:extLst>
              <a:ext uri="{FF2B5EF4-FFF2-40B4-BE49-F238E27FC236}">
                <a16:creationId xmlns:a16="http://schemas.microsoft.com/office/drawing/2014/main" id="{6B7A9BDA-2586-557B-FA74-C6C8E25258D5}"/>
              </a:ext>
            </a:extLst>
          </p:cNvPr>
          <p:cNvSpPr/>
          <p:nvPr/>
        </p:nvSpPr>
        <p:spPr>
          <a:xfrm>
            <a:off x="4861560" y="2560320"/>
            <a:ext cx="2926080" cy="914400"/>
          </a:xfrm>
          <a:prstGeom prst="rect">
            <a:avLst/>
          </a:prstGeom>
          <a:noFill/>
          <a:ln/>
        </p:spPr>
        <p:txBody>
          <a:bodyPr wrap="square" lIns="254" tIns="254" rIns="254" bIns="254"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700" dirty="0">
                <a:solidFill>
                  <a:srgbClr val="1E2A32"/>
                </a:solidFill>
              </a:rPr>
              <a:t>5 minuter samtal med personen bredvid dig. </a:t>
            </a:r>
            <a:br>
              <a:rPr lang="en-US" sz="1700" dirty="0">
                <a:solidFill>
                  <a:srgbClr val="1E2A32"/>
                </a:solidFill>
              </a:rPr>
            </a:br>
            <a:r>
              <a:rPr lang="en-US" sz="1700" dirty="0">
                <a:solidFill>
                  <a:srgbClr val="1E2A32"/>
                </a:solidFill>
              </a:rPr>
              <a:t>Dela och fördjupa.</a:t>
            </a:r>
            <a:endParaRPr lang="en-US" sz="1700" dirty="0"/>
          </a:p>
        </p:txBody>
      </p:sp>
      <p:sp>
        <p:nvSpPr>
          <p:cNvPr id="13" name="Text 9">
            <a:extLst>
              <a:ext uri="{FF2B5EF4-FFF2-40B4-BE49-F238E27FC236}">
                <a16:creationId xmlns:a16="http://schemas.microsoft.com/office/drawing/2014/main" id="{A35A13A0-B925-0900-90A6-D27F38995D19}"/>
              </a:ext>
            </a:extLst>
          </p:cNvPr>
          <p:cNvSpPr/>
          <p:nvPr/>
        </p:nvSpPr>
        <p:spPr>
          <a:xfrm>
            <a:off x="8336280" y="2057400"/>
            <a:ext cx="2743200" cy="329184"/>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2400" b="1" dirty="0">
                <a:solidFill>
                  <a:srgbClr val="5C1F5B"/>
                </a:solidFill>
              </a:rPr>
              <a:t>Alla</a:t>
            </a:r>
            <a:endParaRPr lang="en-US" sz="2400" dirty="0">
              <a:solidFill>
                <a:srgbClr val="5C1F5B"/>
              </a:solidFill>
            </a:endParaRPr>
          </a:p>
        </p:txBody>
      </p:sp>
      <p:sp>
        <p:nvSpPr>
          <p:cNvPr id="14" name="Text 10">
            <a:extLst>
              <a:ext uri="{FF2B5EF4-FFF2-40B4-BE49-F238E27FC236}">
                <a16:creationId xmlns:a16="http://schemas.microsoft.com/office/drawing/2014/main" id="{0A69BE97-ED65-150A-7662-E9180CA1D38F}"/>
              </a:ext>
            </a:extLst>
          </p:cNvPr>
          <p:cNvSpPr/>
          <p:nvPr/>
        </p:nvSpPr>
        <p:spPr>
          <a:xfrm>
            <a:off x="8336280" y="2560320"/>
            <a:ext cx="2926080" cy="914400"/>
          </a:xfrm>
          <a:prstGeom prst="rect">
            <a:avLst/>
          </a:prstGeom>
          <a:noFill/>
          <a:ln/>
        </p:spPr>
        <p:txBody>
          <a:bodyPr wrap="square" lIns="254" tIns="254" rIns="254" bIns="254"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700" dirty="0">
                <a:solidFill>
                  <a:srgbClr val="1E2A32"/>
                </a:solidFill>
              </a:rPr>
              <a:t>5 minuter i helgrupp. Vi lyfter några tankar och nyckelord.</a:t>
            </a:r>
            <a:endParaRPr lang="en-US" sz="1700" dirty="0"/>
          </a:p>
        </p:txBody>
      </p:sp>
      <p:sp>
        <p:nvSpPr>
          <p:cNvPr id="15" name="Shape 11">
            <a:extLst>
              <a:ext uri="{FF2B5EF4-FFF2-40B4-BE49-F238E27FC236}">
                <a16:creationId xmlns:a16="http://schemas.microsoft.com/office/drawing/2014/main" id="{F9D4D491-E4F0-1CFB-6E24-9E216DA6382C}"/>
              </a:ext>
            </a:extLst>
          </p:cNvPr>
          <p:cNvSpPr/>
          <p:nvPr/>
        </p:nvSpPr>
        <p:spPr>
          <a:xfrm>
            <a:off x="1188720" y="3645107"/>
            <a:ext cx="2331720" cy="384048"/>
          </a:xfrm>
          <a:prstGeom prst="roundRect">
            <a:avLst>
              <a:gd name="adj" fmla="val 19048"/>
            </a:avLst>
          </a:prstGeom>
          <a:solidFill>
            <a:srgbClr val="DDEDE8"/>
          </a:solidFill>
          <a:ln w="12700">
            <a:solidFill>
              <a:srgbClr val="DDEDE8"/>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sv-SE" dirty="0">
              <a:solidFill>
                <a:srgbClr val="CFBBCA"/>
              </a:solidFill>
            </a:endParaRPr>
          </a:p>
        </p:txBody>
      </p:sp>
      <p:sp>
        <p:nvSpPr>
          <p:cNvPr id="16" name="Shape 13">
            <a:extLst>
              <a:ext uri="{FF2B5EF4-FFF2-40B4-BE49-F238E27FC236}">
                <a16:creationId xmlns:a16="http://schemas.microsoft.com/office/drawing/2014/main" id="{EF9AE33D-E138-3BFA-1BB7-CE44BB88B452}"/>
              </a:ext>
            </a:extLst>
          </p:cNvPr>
          <p:cNvSpPr/>
          <p:nvPr/>
        </p:nvSpPr>
        <p:spPr>
          <a:xfrm>
            <a:off x="4907280" y="3645107"/>
            <a:ext cx="2331720" cy="384048"/>
          </a:xfrm>
          <a:prstGeom prst="roundRect">
            <a:avLst>
              <a:gd name="adj" fmla="val 19048"/>
            </a:avLst>
          </a:prstGeom>
          <a:solidFill>
            <a:srgbClr val="DDEDE8"/>
          </a:solidFill>
          <a:ln w="12700">
            <a:solidFill>
              <a:srgbClr val="DDEDE8"/>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sv-SE">
              <a:solidFill>
                <a:srgbClr val="CFBBCA"/>
              </a:solidFill>
            </a:endParaRPr>
          </a:p>
        </p:txBody>
      </p:sp>
      <p:sp>
        <p:nvSpPr>
          <p:cNvPr id="17" name="Text 14">
            <a:extLst>
              <a:ext uri="{FF2B5EF4-FFF2-40B4-BE49-F238E27FC236}">
                <a16:creationId xmlns:a16="http://schemas.microsoft.com/office/drawing/2014/main" id="{DA73A818-BC22-CE3C-6A04-AF546DEC3C0E}"/>
              </a:ext>
            </a:extLst>
          </p:cNvPr>
          <p:cNvSpPr/>
          <p:nvPr/>
        </p:nvSpPr>
        <p:spPr>
          <a:xfrm>
            <a:off x="4998720" y="3736547"/>
            <a:ext cx="2148840" cy="182880"/>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000" b="1" dirty="0">
                <a:solidFill>
                  <a:srgbClr val="103B3A"/>
                </a:solidFill>
              </a:rPr>
              <a:t>2. Dela</a:t>
            </a:r>
            <a:endParaRPr lang="en-US" sz="1000" dirty="0"/>
          </a:p>
        </p:txBody>
      </p:sp>
      <p:sp>
        <p:nvSpPr>
          <p:cNvPr id="18" name="Shape 15">
            <a:extLst>
              <a:ext uri="{FF2B5EF4-FFF2-40B4-BE49-F238E27FC236}">
                <a16:creationId xmlns:a16="http://schemas.microsoft.com/office/drawing/2014/main" id="{98C74F43-A58F-665C-4677-C8D76860B2C9}"/>
              </a:ext>
            </a:extLst>
          </p:cNvPr>
          <p:cNvSpPr/>
          <p:nvPr/>
        </p:nvSpPr>
        <p:spPr>
          <a:xfrm>
            <a:off x="8427720" y="3645107"/>
            <a:ext cx="2331720" cy="384048"/>
          </a:xfrm>
          <a:prstGeom prst="roundRect">
            <a:avLst>
              <a:gd name="adj" fmla="val 19048"/>
            </a:avLst>
          </a:prstGeom>
          <a:solidFill>
            <a:srgbClr val="DDEDE8"/>
          </a:solidFill>
          <a:ln w="12700">
            <a:solidFill>
              <a:srgbClr val="DDEDE8"/>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sv-SE">
              <a:solidFill>
                <a:srgbClr val="CFBBCA"/>
              </a:solidFill>
            </a:endParaRPr>
          </a:p>
        </p:txBody>
      </p:sp>
      <p:sp>
        <p:nvSpPr>
          <p:cNvPr id="19" name="Text 16">
            <a:extLst>
              <a:ext uri="{FF2B5EF4-FFF2-40B4-BE49-F238E27FC236}">
                <a16:creationId xmlns:a16="http://schemas.microsoft.com/office/drawing/2014/main" id="{3AA8EF01-F3B6-0F3A-6C52-985571AB2611}"/>
              </a:ext>
            </a:extLst>
          </p:cNvPr>
          <p:cNvSpPr/>
          <p:nvPr/>
        </p:nvSpPr>
        <p:spPr>
          <a:xfrm>
            <a:off x="8519160" y="3736547"/>
            <a:ext cx="2148840" cy="182880"/>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000" b="1" dirty="0">
                <a:solidFill>
                  <a:srgbClr val="103B3A"/>
                </a:solidFill>
              </a:rPr>
              <a:t>3. Samla</a:t>
            </a:r>
            <a:endParaRPr lang="en-US" sz="1000" dirty="0"/>
          </a:p>
        </p:txBody>
      </p:sp>
      <p:sp>
        <p:nvSpPr>
          <p:cNvPr id="20" name="Text 14">
            <a:extLst>
              <a:ext uri="{FF2B5EF4-FFF2-40B4-BE49-F238E27FC236}">
                <a16:creationId xmlns:a16="http://schemas.microsoft.com/office/drawing/2014/main" id="{D519DE3B-3BFC-667D-5AFA-1B0BF1C8DC63}"/>
              </a:ext>
            </a:extLst>
          </p:cNvPr>
          <p:cNvSpPr/>
          <p:nvPr/>
        </p:nvSpPr>
        <p:spPr>
          <a:xfrm>
            <a:off x="1275806" y="3736547"/>
            <a:ext cx="2148840" cy="182880"/>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000" b="1" dirty="0">
                <a:solidFill>
                  <a:srgbClr val="103B3A"/>
                </a:solidFill>
              </a:rPr>
              <a:t>1. </a:t>
            </a:r>
            <a:r>
              <a:rPr lang="en-US" sz="1000" b="1" dirty="0" err="1">
                <a:solidFill>
                  <a:srgbClr val="103B3A"/>
                </a:solidFill>
              </a:rPr>
              <a:t>Tänk</a:t>
            </a:r>
            <a:endParaRPr lang="en-US" sz="1000" dirty="0"/>
          </a:p>
        </p:txBody>
      </p:sp>
    </p:spTree>
    <p:extLst>
      <p:ext uri="{BB962C8B-B14F-4D97-AF65-F5344CB8AC3E}">
        <p14:creationId xmlns:p14="http://schemas.microsoft.com/office/powerpoint/2010/main" val="3475726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23558-561F-98A7-A641-F45CAA87E6CE}"/>
            </a:ext>
          </a:extLst>
        </p:cNvPr>
        <p:cNvGrpSpPr/>
        <p:nvPr/>
      </p:nvGrpSpPr>
      <p:grpSpPr>
        <a:xfrm>
          <a:off x="0" y="0"/>
          <a:ext cx="0" cy="0"/>
          <a:chOff x="0" y="0"/>
          <a:chExt cx="0" cy="0"/>
        </a:xfrm>
      </p:grpSpPr>
      <p:pic>
        <p:nvPicPr>
          <p:cNvPr id="5" name="Bild 4">
            <a:extLst>
              <a:ext uri="{FF2B5EF4-FFF2-40B4-BE49-F238E27FC236}">
                <a16:creationId xmlns:a16="http://schemas.microsoft.com/office/drawing/2014/main" id="{23B20838-7F8C-1119-874A-D78E21E1B1D1}"/>
              </a:ext>
            </a:extLst>
          </p:cNvPr>
          <p:cNvPicPr>
            <a:picLocks noChangeAspect="1"/>
          </p:cNvPicPr>
          <p:nvPr/>
        </p:nvPicPr>
        <p:blipFill>
          <a:blip r:embed="rId3">
            <a:extLst>
              <a:ext uri="{96DAC541-7B7A-43D3-8B79-37D633B846F1}">
                <asvg:svgBlip xmlns:asvg="http://schemas.microsoft.com/office/drawing/2016/SVG/main" r:embed="rId4"/>
              </a:ext>
            </a:extLst>
          </a:blip>
          <a:srcRect t="-1" b="1563"/>
          <a:stretch>
            <a:fillRect/>
          </a:stretch>
        </p:blipFill>
        <p:spPr>
          <a:xfrm>
            <a:off x="0" y="1"/>
            <a:ext cx="12192000" cy="6858000"/>
          </a:xfrm>
          <a:prstGeom prst="rect">
            <a:avLst/>
          </a:prstGeom>
        </p:spPr>
      </p:pic>
      <p:pic>
        <p:nvPicPr>
          <p:cNvPr id="10" name="Bild 3">
            <a:extLst>
              <a:ext uri="{FF2B5EF4-FFF2-40B4-BE49-F238E27FC236}">
                <a16:creationId xmlns:a16="http://schemas.microsoft.com/office/drawing/2014/main" id="{CE9E1738-46DA-FB36-01B4-F5AAA4C24FFD}"/>
              </a:ext>
            </a:extLst>
          </p:cNvPr>
          <p:cNvPicPr>
            <a:picLocks noChangeAspect="1"/>
          </p:cNvPicPr>
          <p:nvPr/>
        </p:nvPicPr>
        <p:blipFill>
          <a:blip r:embed="rId5"/>
          <a:srcRect/>
          <a:stretch/>
        </p:blipFill>
        <p:spPr>
          <a:xfrm>
            <a:off x="9797023" y="5988394"/>
            <a:ext cx="1741954" cy="352198"/>
          </a:xfrm>
          <a:prstGeom prst="rect">
            <a:avLst/>
          </a:prstGeom>
        </p:spPr>
      </p:pic>
      <p:pic>
        <p:nvPicPr>
          <p:cNvPr id="11" name="Bildobjekt 10">
            <a:extLst>
              <a:ext uri="{FF2B5EF4-FFF2-40B4-BE49-F238E27FC236}">
                <a16:creationId xmlns:a16="http://schemas.microsoft.com/office/drawing/2014/main" id="{6D3D70E1-EC95-1489-EB31-2410F6952002}"/>
              </a:ext>
            </a:extLst>
          </p:cNvPr>
          <p:cNvPicPr>
            <a:picLocks noChangeAspect="1"/>
          </p:cNvPicPr>
          <p:nvPr/>
        </p:nvPicPr>
        <p:blipFill>
          <a:blip r:embed="rId6"/>
          <a:stretch>
            <a:fillRect/>
          </a:stretch>
        </p:blipFill>
        <p:spPr>
          <a:xfrm>
            <a:off x="8064933" y="6021251"/>
            <a:ext cx="1470811" cy="319341"/>
          </a:xfrm>
          <a:prstGeom prst="rect">
            <a:avLst/>
          </a:prstGeom>
        </p:spPr>
      </p:pic>
      <p:sp>
        <p:nvSpPr>
          <p:cNvPr id="2" name="Rubrik 1">
            <a:extLst>
              <a:ext uri="{FF2B5EF4-FFF2-40B4-BE49-F238E27FC236}">
                <a16:creationId xmlns:a16="http://schemas.microsoft.com/office/drawing/2014/main" id="{6C509DD0-50CB-E46C-FC8C-96D8BEB59ECD}"/>
              </a:ext>
            </a:extLst>
          </p:cNvPr>
          <p:cNvSpPr>
            <a:spLocks noGrp="1"/>
          </p:cNvSpPr>
          <p:nvPr>
            <p:ph type="ctrTitle"/>
          </p:nvPr>
        </p:nvSpPr>
        <p:spPr>
          <a:xfrm>
            <a:off x="2443843" y="2503102"/>
            <a:ext cx="7304314" cy="890386"/>
          </a:xfrm>
        </p:spPr>
        <p:txBody>
          <a:bodyPr>
            <a:normAutofit fontScale="90000"/>
          </a:bodyPr>
          <a:lstStyle/>
          <a:p>
            <a:pPr algn="l"/>
            <a:r>
              <a:rPr lang="sv-SE" sz="4000" b="1" dirty="0">
                <a:solidFill>
                  <a:srgbClr val="5C1F5B"/>
                </a:solidFill>
              </a:rPr>
              <a:t>Hur kan vi upptäcka en person som inte mår bra som vi träffar i arbetet? </a:t>
            </a:r>
            <a:endParaRPr lang="sv-SE" sz="4000" dirty="0">
              <a:solidFill>
                <a:srgbClr val="5C1F5B"/>
              </a:solidFill>
            </a:endParaRPr>
          </a:p>
        </p:txBody>
      </p:sp>
      <p:sp>
        <p:nvSpPr>
          <p:cNvPr id="7" name="Text 6">
            <a:extLst>
              <a:ext uri="{FF2B5EF4-FFF2-40B4-BE49-F238E27FC236}">
                <a16:creationId xmlns:a16="http://schemas.microsoft.com/office/drawing/2014/main" id="{87382854-9816-4E84-75F3-09666ECB232E}"/>
              </a:ext>
            </a:extLst>
          </p:cNvPr>
          <p:cNvSpPr/>
          <p:nvPr/>
        </p:nvSpPr>
        <p:spPr>
          <a:xfrm>
            <a:off x="2575559" y="3569910"/>
            <a:ext cx="7040881" cy="1336766"/>
          </a:xfrm>
          <a:prstGeom prst="rect">
            <a:avLst/>
          </a:prstGeom>
          <a:noFill/>
          <a:ln/>
        </p:spPr>
        <p:txBody>
          <a:bodyPr wrap="square" lIns="254" tIns="254" rIns="254" bIns="254" rtlCol="0" anchor="t" anchorCtr="0">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2100" dirty="0"/>
              <a:t>Vilka signaler eller tecken kan vi hålla utkik efter? Försök gärna hitta exempel som ni varit med om. </a:t>
            </a:r>
            <a:endParaRPr lang="en-US" sz="2100" dirty="0"/>
          </a:p>
        </p:txBody>
      </p:sp>
      <p:sp>
        <p:nvSpPr>
          <p:cNvPr id="3" name="Text 6">
            <a:extLst>
              <a:ext uri="{FF2B5EF4-FFF2-40B4-BE49-F238E27FC236}">
                <a16:creationId xmlns:a16="http://schemas.microsoft.com/office/drawing/2014/main" id="{1C4064C9-0A6F-70CC-B95F-CB65C971E7B8}"/>
              </a:ext>
            </a:extLst>
          </p:cNvPr>
          <p:cNvSpPr/>
          <p:nvPr/>
        </p:nvSpPr>
        <p:spPr>
          <a:xfrm>
            <a:off x="2575559" y="1623679"/>
            <a:ext cx="7040881" cy="336088"/>
          </a:xfrm>
          <a:prstGeom prst="rect">
            <a:avLst/>
          </a:prstGeom>
          <a:noFill/>
          <a:ln/>
        </p:spPr>
        <p:txBody>
          <a:bodyPr wrap="square" lIns="254" tIns="254" rIns="254" bIns="254" rtlCol="0" anchor="t" anchorCtr="0">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2100" dirty="0"/>
              <a:t>Fråga 1</a:t>
            </a:r>
            <a:endParaRPr lang="en-US" sz="2100" dirty="0"/>
          </a:p>
        </p:txBody>
      </p:sp>
    </p:spTree>
    <p:extLst>
      <p:ext uri="{BB962C8B-B14F-4D97-AF65-F5344CB8AC3E}">
        <p14:creationId xmlns:p14="http://schemas.microsoft.com/office/powerpoint/2010/main" val="4053727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6EF79-6A4B-2C70-6FEC-0C4689A4ACF4}"/>
            </a:ext>
          </a:extLst>
        </p:cNvPr>
        <p:cNvGrpSpPr/>
        <p:nvPr/>
      </p:nvGrpSpPr>
      <p:grpSpPr>
        <a:xfrm>
          <a:off x="0" y="0"/>
          <a:ext cx="0" cy="0"/>
          <a:chOff x="0" y="0"/>
          <a:chExt cx="0" cy="0"/>
        </a:xfrm>
      </p:grpSpPr>
      <p:pic>
        <p:nvPicPr>
          <p:cNvPr id="5" name="Bild 4">
            <a:extLst>
              <a:ext uri="{FF2B5EF4-FFF2-40B4-BE49-F238E27FC236}">
                <a16:creationId xmlns:a16="http://schemas.microsoft.com/office/drawing/2014/main" id="{2EDD44E6-7FC4-42CC-1993-1E2DF2614C08}"/>
              </a:ext>
            </a:extLst>
          </p:cNvPr>
          <p:cNvPicPr>
            <a:picLocks noChangeAspect="1"/>
          </p:cNvPicPr>
          <p:nvPr/>
        </p:nvPicPr>
        <p:blipFill>
          <a:blip r:embed="rId3">
            <a:extLst>
              <a:ext uri="{96DAC541-7B7A-43D3-8B79-37D633B846F1}">
                <asvg:svgBlip xmlns:asvg="http://schemas.microsoft.com/office/drawing/2016/SVG/main" r:embed="rId4"/>
              </a:ext>
            </a:extLst>
          </a:blip>
          <a:srcRect t="-1" b="1563"/>
          <a:stretch>
            <a:fillRect/>
          </a:stretch>
        </p:blipFill>
        <p:spPr>
          <a:xfrm>
            <a:off x="0" y="1"/>
            <a:ext cx="12192000" cy="6858000"/>
          </a:xfrm>
          <a:prstGeom prst="rect">
            <a:avLst/>
          </a:prstGeom>
        </p:spPr>
      </p:pic>
      <p:pic>
        <p:nvPicPr>
          <p:cNvPr id="10" name="Bild 3">
            <a:extLst>
              <a:ext uri="{FF2B5EF4-FFF2-40B4-BE49-F238E27FC236}">
                <a16:creationId xmlns:a16="http://schemas.microsoft.com/office/drawing/2014/main" id="{7057EE28-1502-2E99-C9AE-74C9981F17E6}"/>
              </a:ext>
            </a:extLst>
          </p:cNvPr>
          <p:cNvPicPr>
            <a:picLocks noChangeAspect="1"/>
          </p:cNvPicPr>
          <p:nvPr/>
        </p:nvPicPr>
        <p:blipFill>
          <a:blip r:embed="rId5"/>
          <a:srcRect/>
          <a:stretch/>
        </p:blipFill>
        <p:spPr>
          <a:xfrm>
            <a:off x="9797023" y="5988394"/>
            <a:ext cx="1741954" cy="352198"/>
          </a:xfrm>
          <a:prstGeom prst="rect">
            <a:avLst/>
          </a:prstGeom>
        </p:spPr>
      </p:pic>
      <p:pic>
        <p:nvPicPr>
          <p:cNvPr id="11" name="Bildobjekt 10">
            <a:extLst>
              <a:ext uri="{FF2B5EF4-FFF2-40B4-BE49-F238E27FC236}">
                <a16:creationId xmlns:a16="http://schemas.microsoft.com/office/drawing/2014/main" id="{3002579C-D15B-E610-4682-BF586D28473B}"/>
              </a:ext>
            </a:extLst>
          </p:cNvPr>
          <p:cNvPicPr>
            <a:picLocks noChangeAspect="1"/>
          </p:cNvPicPr>
          <p:nvPr/>
        </p:nvPicPr>
        <p:blipFill>
          <a:blip r:embed="rId6"/>
          <a:stretch>
            <a:fillRect/>
          </a:stretch>
        </p:blipFill>
        <p:spPr>
          <a:xfrm>
            <a:off x="8064933" y="6021251"/>
            <a:ext cx="1470811" cy="319341"/>
          </a:xfrm>
          <a:prstGeom prst="rect">
            <a:avLst/>
          </a:prstGeom>
        </p:spPr>
      </p:pic>
      <p:sp>
        <p:nvSpPr>
          <p:cNvPr id="2" name="Rubrik 1">
            <a:extLst>
              <a:ext uri="{FF2B5EF4-FFF2-40B4-BE49-F238E27FC236}">
                <a16:creationId xmlns:a16="http://schemas.microsoft.com/office/drawing/2014/main" id="{C77406A3-9C1A-86F2-5AD3-E73AF7408B61}"/>
              </a:ext>
            </a:extLst>
          </p:cNvPr>
          <p:cNvSpPr>
            <a:spLocks noGrp="1"/>
          </p:cNvSpPr>
          <p:nvPr>
            <p:ph type="ctrTitle"/>
          </p:nvPr>
        </p:nvSpPr>
        <p:spPr>
          <a:xfrm>
            <a:off x="2443843" y="2572377"/>
            <a:ext cx="7304314" cy="890386"/>
          </a:xfrm>
        </p:spPr>
        <p:txBody>
          <a:bodyPr>
            <a:normAutofit fontScale="90000"/>
          </a:bodyPr>
          <a:lstStyle/>
          <a:p>
            <a:pPr algn="l"/>
            <a:r>
              <a:rPr lang="sv-SE" sz="4000" b="1" dirty="0">
                <a:solidFill>
                  <a:srgbClr val="5C1F5B"/>
                </a:solidFill>
              </a:rPr>
              <a:t>Hur kan vi bemöta en person som inte mår bra som vi träffar i arbetet? </a:t>
            </a:r>
            <a:endParaRPr lang="sv-SE" sz="4000" dirty="0">
              <a:solidFill>
                <a:srgbClr val="5C1F5B"/>
              </a:solidFill>
            </a:endParaRPr>
          </a:p>
        </p:txBody>
      </p:sp>
      <p:sp>
        <p:nvSpPr>
          <p:cNvPr id="7" name="Text 6">
            <a:extLst>
              <a:ext uri="{FF2B5EF4-FFF2-40B4-BE49-F238E27FC236}">
                <a16:creationId xmlns:a16="http://schemas.microsoft.com/office/drawing/2014/main" id="{C71887F6-6F0C-921E-590C-E1E3BAE3E6AF}"/>
              </a:ext>
            </a:extLst>
          </p:cNvPr>
          <p:cNvSpPr/>
          <p:nvPr/>
        </p:nvSpPr>
        <p:spPr>
          <a:xfrm>
            <a:off x="2575559" y="3639185"/>
            <a:ext cx="7040881" cy="1336766"/>
          </a:xfrm>
          <a:prstGeom prst="rect">
            <a:avLst/>
          </a:prstGeom>
          <a:noFill/>
          <a:ln/>
        </p:spPr>
        <p:txBody>
          <a:bodyPr wrap="square" lIns="254" tIns="254" rIns="254" bIns="254" rtlCol="0" anchor="t" anchorCtr="0">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2100" dirty="0"/>
              <a:t>Hur tar vi det där första samtalet på ett bra sätt? </a:t>
            </a:r>
            <a:endParaRPr lang="en-US" sz="2100" dirty="0"/>
          </a:p>
        </p:txBody>
      </p:sp>
      <p:sp>
        <p:nvSpPr>
          <p:cNvPr id="3" name="Text 6">
            <a:extLst>
              <a:ext uri="{FF2B5EF4-FFF2-40B4-BE49-F238E27FC236}">
                <a16:creationId xmlns:a16="http://schemas.microsoft.com/office/drawing/2014/main" id="{A7943605-BF83-2DBC-FC95-54F38EF2D4EE}"/>
              </a:ext>
            </a:extLst>
          </p:cNvPr>
          <p:cNvSpPr/>
          <p:nvPr/>
        </p:nvSpPr>
        <p:spPr>
          <a:xfrm>
            <a:off x="2575559" y="1623679"/>
            <a:ext cx="7040881" cy="336088"/>
          </a:xfrm>
          <a:prstGeom prst="rect">
            <a:avLst/>
          </a:prstGeom>
          <a:noFill/>
          <a:ln/>
        </p:spPr>
        <p:txBody>
          <a:bodyPr wrap="square" lIns="254" tIns="254" rIns="254" bIns="254" rtlCol="0" anchor="t" anchorCtr="0">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2100" dirty="0"/>
              <a:t>Fråga 2</a:t>
            </a:r>
            <a:endParaRPr lang="en-US" sz="2100" dirty="0"/>
          </a:p>
        </p:txBody>
      </p:sp>
    </p:spTree>
    <p:extLst>
      <p:ext uri="{BB962C8B-B14F-4D97-AF65-F5344CB8AC3E}">
        <p14:creationId xmlns:p14="http://schemas.microsoft.com/office/powerpoint/2010/main" val="1130110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D609A-4DAB-762D-15AD-BB0A17549D31}"/>
            </a:ext>
          </a:extLst>
        </p:cNvPr>
        <p:cNvGrpSpPr/>
        <p:nvPr/>
      </p:nvGrpSpPr>
      <p:grpSpPr>
        <a:xfrm>
          <a:off x="0" y="0"/>
          <a:ext cx="0" cy="0"/>
          <a:chOff x="0" y="0"/>
          <a:chExt cx="0" cy="0"/>
        </a:xfrm>
      </p:grpSpPr>
      <p:pic>
        <p:nvPicPr>
          <p:cNvPr id="5" name="Bild 4">
            <a:extLst>
              <a:ext uri="{FF2B5EF4-FFF2-40B4-BE49-F238E27FC236}">
                <a16:creationId xmlns:a16="http://schemas.microsoft.com/office/drawing/2014/main" id="{A88CAC01-FC43-8A87-2A7A-A90D0CF79D67}"/>
              </a:ext>
            </a:extLst>
          </p:cNvPr>
          <p:cNvPicPr>
            <a:picLocks noChangeAspect="1"/>
          </p:cNvPicPr>
          <p:nvPr/>
        </p:nvPicPr>
        <p:blipFill>
          <a:blip r:embed="rId3">
            <a:extLst>
              <a:ext uri="{96DAC541-7B7A-43D3-8B79-37D633B846F1}">
                <asvg:svgBlip xmlns:asvg="http://schemas.microsoft.com/office/drawing/2016/SVG/main" r:embed="rId4"/>
              </a:ext>
            </a:extLst>
          </a:blip>
          <a:srcRect t="-1" b="1563"/>
          <a:stretch>
            <a:fillRect/>
          </a:stretch>
        </p:blipFill>
        <p:spPr>
          <a:xfrm>
            <a:off x="0" y="1"/>
            <a:ext cx="12192000" cy="6858000"/>
          </a:xfrm>
          <a:prstGeom prst="rect">
            <a:avLst/>
          </a:prstGeom>
        </p:spPr>
      </p:pic>
      <p:pic>
        <p:nvPicPr>
          <p:cNvPr id="10" name="Bild 3">
            <a:extLst>
              <a:ext uri="{FF2B5EF4-FFF2-40B4-BE49-F238E27FC236}">
                <a16:creationId xmlns:a16="http://schemas.microsoft.com/office/drawing/2014/main" id="{57070A55-D1A4-34A6-8FC9-257DC15CE860}"/>
              </a:ext>
            </a:extLst>
          </p:cNvPr>
          <p:cNvPicPr>
            <a:picLocks noChangeAspect="1"/>
          </p:cNvPicPr>
          <p:nvPr/>
        </p:nvPicPr>
        <p:blipFill>
          <a:blip r:embed="rId5"/>
          <a:srcRect/>
          <a:stretch/>
        </p:blipFill>
        <p:spPr>
          <a:xfrm>
            <a:off x="9797023" y="5988394"/>
            <a:ext cx="1741954" cy="352198"/>
          </a:xfrm>
          <a:prstGeom prst="rect">
            <a:avLst/>
          </a:prstGeom>
        </p:spPr>
      </p:pic>
      <p:pic>
        <p:nvPicPr>
          <p:cNvPr id="11" name="Bildobjekt 10">
            <a:extLst>
              <a:ext uri="{FF2B5EF4-FFF2-40B4-BE49-F238E27FC236}">
                <a16:creationId xmlns:a16="http://schemas.microsoft.com/office/drawing/2014/main" id="{7FF20B6D-FA7E-5793-77D0-48CDFE1E7D7A}"/>
              </a:ext>
            </a:extLst>
          </p:cNvPr>
          <p:cNvPicPr>
            <a:picLocks noChangeAspect="1"/>
          </p:cNvPicPr>
          <p:nvPr/>
        </p:nvPicPr>
        <p:blipFill>
          <a:blip r:embed="rId6"/>
          <a:stretch>
            <a:fillRect/>
          </a:stretch>
        </p:blipFill>
        <p:spPr>
          <a:xfrm>
            <a:off x="8064933" y="6021251"/>
            <a:ext cx="1470811" cy="319341"/>
          </a:xfrm>
          <a:prstGeom prst="rect">
            <a:avLst/>
          </a:prstGeom>
        </p:spPr>
      </p:pic>
      <p:sp>
        <p:nvSpPr>
          <p:cNvPr id="2" name="Rubrik 1">
            <a:extLst>
              <a:ext uri="{FF2B5EF4-FFF2-40B4-BE49-F238E27FC236}">
                <a16:creationId xmlns:a16="http://schemas.microsoft.com/office/drawing/2014/main" id="{FC0DF3E1-5FF7-3F8F-9897-BB16C147DAFA}"/>
              </a:ext>
            </a:extLst>
          </p:cNvPr>
          <p:cNvSpPr>
            <a:spLocks noGrp="1"/>
          </p:cNvSpPr>
          <p:nvPr>
            <p:ph type="ctrTitle"/>
          </p:nvPr>
        </p:nvSpPr>
        <p:spPr>
          <a:xfrm>
            <a:off x="1077686" y="762625"/>
            <a:ext cx="9144000" cy="890386"/>
          </a:xfrm>
        </p:spPr>
        <p:txBody>
          <a:bodyPr>
            <a:normAutofit/>
          </a:bodyPr>
          <a:lstStyle/>
          <a:p>
            <a:pPr algn="l"/>
            <a:r>
              <a:rPr lang="sv-SE" sz="4000" dirty="0">
                <a:solidFill>
                  <a:srgbClr val="5C1F5B"/>
                </a:solidFill>
              </a:rPr>
              <a:t>Kort reflektion i helgrupp</a:t>
            </a:r>
          </a:p>
        </p:txBody>
      </p:sp>
      <p:sp>
        <p:nvSpPr>
          <p:cNvPr id="3" name="Underrubrik 2">
            <a:extLst>
              <a:ext uri="{FF2B5EF4-FFF2-40B4-BE49-F238E27FC236}">
                <a16:creationId xmlns:a16="http://schemas.microsoft.com/office/drawing/2014/main" id="{EFF20DD2-5FFF-5261-E864-A06E8F049FE6}"/>
              </a:ext>
            </a:extLst>
          </p:cNvPr>
          <p:cNvSpPr>
            <a:spLocks noGrp="1"/>
          </p:cNvSpPr>
          <p:nvPr>
            <p:ph type="subTitle" idx="1"/>
          </p:nvPr>
        </p:nvSpPr>
        <p:spPr>
          <a:xfrm>
            <a:off x="1173682" y="1904502"/>
            <a:ext cx="7143003" cy="511133"/>
          </a:xfrm>
        </p:spPr>
        <p:txBody>
          <a:bodyPr>
            <a:noAutofit/>
          </a:bodyPr>
          <a:lstStyle/>
          <a:p>
            <a:pPr marL="342900" lvl="0" indent="-342900" algn="l">
              <a:lnSpc>
                <a:spcPct val="100000"/>
              </a:lnSpc>
              <a:buFont typeface="Wingdings" pitchFamily="2" charset="2"/>
              <a:buChar char="§"/>
            </a:pPr>
            <a:r>
              <a:rPr lang="sv-SE" sz="2200" dirty="0"/>
              <a:t>Vart vänder man sig egentligen när någon mår dåligt?</a:t>
            </a:r>
          </a:p>
        </p:txBody>
      </p:sp>
    </p:spTree>
    <p:extLst>
      <p:ext uri="{BB962C8B-B14F-4D97-AF65-F5344CB8AC3E}">
        <p14:creationId xmlns:p14="http://schemas.microsoft.com/office/powerpoint/2010/main" val="18287023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54D02-0D70-B06D-3F76-62D6F56A61C9}"/>
            </a:ext>
          </a:extLst>
        </p:cNvPr>
        <p:cNvGrpSpPr/>
        <p:nvPr/>
      </p:nvGrpSpPr>
      <p:grpSpPr>
        <a:xfrm>
          <a:off x="0" y="0"/>
          <a:ext cx="0" cy="0"/>
          <a:chOff x="0" y="0"/>
          <a:chExt cx="0" cy="0"/>
        </a:xfrm>
      </p:grpSpPr>
      <p:pic>
        <p:nvPicPr>
          <p:cNvPr id="5" name="Bild 4">
            <a:extLst>
              <a:ext uri="{FF2B5EF4-FFF2-40B4-BE49-F238E27FC236}">
                <a16:creationId xmlns:a16="http://schemas.microsoft.com/office/drawing/2014/main" id="{9F65E8E6-2752-E742-739A-1F6401B99E2F}"/>
              </a:ext>
            </a:extLst>
          </p:cNvPr>
          <p:cNvPicPr>
            <a:picLocks noChangeAspect="1"/>
          </p:cNvPicPr>
          <p:nvPr/>
        </p:nvPicPr>
        <p:blipFill>
          <a:blip r:embed="rId3">
            <a:extLst>
              <a:ext uri="{96DAC541-7B7A-43D3-8B79-37D633B846F1}">
                <asvg:svgBlip xmlns:asvg="http://schemas.microsoft.com/office/drawing/2016/SVG/main" r:embed="rId4"/>
              </a:ext>
            </a:extLst>
          </a:blip>
          <a:srcRect t="-1" b="1563"/>
          <a:stretch>
            <a:fillRect/>
          </a:stretch>
        </p:blipFill>
        <p:spPr>
          <a:xfrm>
            <a:off x="0" y="1"/>
            <a:ext cx="12192000" cy="6858000"/>
          </a:xfrm>
          <a:prstGeom prst="rect">
            <a:avLst/>
          </a:prstGeom>
        </p:spPr>
      </p:pic>
      <p:pic>
        <p:nvPicPr>
          <p:cNvPr id="10" name="Bild 3">
            <a:extLst>
              <a:ext uri="{FF2B5EF4-FFF2-40B4-BE49-F238E27FC236}">
                <a16:creationId xmlns:a16="http://schemas.microsoft.com/office/drawing/2014/main" id="{D163EE68-7C7E-8446-69BB-3594F1B3E791}"/>
              </a:ext>
            </a:extLst>
          </p:cNvPr>
          <p:cNvPicPr>
            <a:picLocks noChangeAspect="1"/>
          </p:cNvPicPr>
          <p:nvPr/>
        </p:nvPicPr>
        <p:blipFill>
          <a:blip r:embed="rId5"/>
          <a:srcRect/>
          <a:stretch/>
        </p:blipFill>
        <p:spPr>
          <a:xfrm>
            <a:off x="9797023" y="5988394"/>
            <a:ext cx="1741954" cy="352198"/>
          </a:xfrm>
          <a:prstGeom prst="rect">
            <a:avLst/>
          </a:prstGeom>
        </p:spPr>
      </p:pic>
      <p:pic>
        <p:nvPicPr>
          <p:cNvPr id="11" name="Bildobjekt 10">
            <a:extLst>
              <a:ext uri="{FF2B5EF4-FFF2-40B4-BE49-F238E27FC236}">
                <a16:creationId xmlns:a16="http://schemas.microsoft.com/office/drawing/2014/main" id="{A83BDD98-E7E0-C105-6F9D-090DCD253235}"/>
              </a:ext>
            </a:extLst>
          </p:cNvPr>
          <p:cNvPicPr>
            <a:picLocks noChangeAspect="1"/>
          </p:cNvPicPr>
          <p:nvPr/>
        </p:nvPicPr>
        <p:blipFill>
          <a:blip r:embed="rId6"/>
          <a:stretch>
            <a:fillRect/>
          </a:stretch>
        </p:blipFill>
        <p:spPr>
          <a:xfrm>
            <a:off x="8064933" y="6021251"/>
            <a:ext cx="1470811" cy="319341"/>
          </a:xfrm>
          <a:prstGeom prst="rect">
            <a:avLst/>
          </a:prstGeom>
        </p:spPr>
      </p:pic>
      <p:sp>
        <p:nvSpPr>
          <p:cNvPr id="3" name="Underrubrik 2">
            <a:extLst>
              <a:ext uri="{FF2B5EF4-FFF2-40B4-BE49-F238E27FC236}">
                <a16:creationId xmlns:a16="http://schemas.microsoft.com/office/drawing/2014/main" id="{57F746E7-316E-2824-F0E1-F74CF0EAF514}"/>
              </a:ext>
            </a:extLst>
          </p:cNvPr>
          <p:cNvSpPr>
            <a:spLocks noGrp="1"/>
          </p:cNvSpPr>
          <p:nvPr>
            <p:ph type="subTitle" idx="1"/>
          </p:nvPr>
        </p:nvSpPr>
        <p:spPr>
          <a:xfrm>
            <a:off x="1591295" y="2211070"/>
            <a:ext cx="9009409" cy="511133"/>
          </a:xfrm>
        </p:spPr>
        <p:txBody>
          <a:bodyPr>
            <a:noAutofit/>
          </a:bodyPr>
          <a:lstStyle/>
          <a:p>
            <a:pPr algn="l"/>
            <a:r>
              <a:rPr lang="sv-SE" sz="2200" b="1" dirty="0"/>
              <a:t>Akut eller osäkert läge:</a:t>
            </a:r>
            <a:r>
              <a:rPr lang="sv-SE" sz="2200" dirty="0"/>
              <a:t> Ring 112. Beskriv situationen och låt larmoperatören bedöma nästa steg.</a:t>
            </a:r>
            <a:br>
              <a:rPr lang="sv-SE" sz="2200" dirty="0"/>
            </a:br>
            <a:r>
              <a:rPr lang="sv-SE" sz="2200" dirty="0"/>
              <a:t> </a:t>
            </a:r>
          </a:p>
          <a:p>
            <a:pPr algn="l"/>
            <a:r>
              <a:rPr lang="sv-SE" sz="2200" b="1" dirty="0"/>
              <a:t>Icke-akut behov av vård:</a:t>
            </a:r>
            <a:r>
              <a:rPr lang="sv-SE" sz="2200" dirty="0"/>
              <a:t> Kontakta vårdcentralen eller 1177.</a:t>
            </a:r>
          </a:p>
          <a:p>
            <a:pPr algn="l"/>
            <a:br>
              <a:rPr lang="sv-SE" sz="2200" b="1" dirty="0"/>
            </a:br>
            <a:r>
              <a:rPr lang="sv-SE" sz="2200" b="1" dirty="0"/>
              <a:t>Samtalsstöd:</a:t>
            </a:r>
            <a:r>
              <a:rPr lang="sv-SE" sz="2200" dirty="0"/>
              <a:t> Hänvisa till Hjälplinjen, Självmordslinjen eller andra kvalitetssäkrade stödlinjer som finns samlade via 1177.</a:t>
            </a:r>
          </a:p>
        </p:txBody>
      </p:sp>
    </p:spTree>
    <p:extLst>
      <p:ext uri="{BB962C8B-B14F-4D97-AF65-F5344CB8AC3E}">
        <p14:creationId xmlns:p14="http://schemas.microsoft.com/office/powerpoint/2010/main" val="2211529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65EAA-D839-D8D4-D5B7-4DB144253CCB}"/>
            </a:ext>
          </a:extLst>
        </p:cNvPr>
        <p:cNvGrpSpPr/>
        <p:nvPr/>
      </p:nvGrpSpPr>
      <p:grpSpPr>
        <a:xfrm>
          <a:off x="0" y="0"/>
          <a:ext cx="0" cy="0"/>
          <a:chOff x="0" y="0"/>
          <a:chExt cx="0" cy="0"/>
        </a:xfrm>
      </p:grpSpPr>
      <p:pic>
        <p:nvPicPr>
          <p:cNvPr id="5" name="Bild 4">
            <a:extLst>
              <a:ext uri="{FF2B5EF4-FFF2-40B4-BE49-F238E27FC236}">
                <a16:creationId xmlns:a16="http://schemas.microsoft.com/office/drawing/2014/main" id="{895958F2-1A73-73E4-9BC0-C089E581C20B}"/>
              </a:ext>
            </a:extLst>
          </p:cNvPr>
          <p:cNvPicPr>
            <a:picLocks noChangeAspect="1"/>
          </p:cNvPicPr>
          <p:nvPr/>
        </p:nvPicPr>
        <p:blipFill>
          <a:blip r:embed="rId3">
            <a:extLst>
              <a:ext uri="{96DAC541-7B7A-43D3-8B79-37D633B846F1}">
                <asvg:svgBlip xmlns:asvg="http://schemas.microsoft.com/office/drawing/2016/SVG/main" r:embed="rId4"/>
              </a:ext>
            </a:extLst>
          </a:blip>
          <a:srcRect t="-1" b="1563"/>
          <a:stretch>
            <a:fillRect/>
          </a:stretch>
        </p:blipFill>
        <p:spPr>
          <a:xfrm>
            <a:off x="0" y="1"/>
            <a:ext cx="12192000" cy="6858000"/>
          </a:xfrm>
          <a:prstGeom prst="rect">
            <a:avLst/>
          </a:prstGeom>
        </p:spPr>
      </p:pic>
      <p:pic>
        <p:nvPicPr>
          <p:cNvPr id="10" name="Bild 3">
            <a:extLst>
              <a:ext uri="{FF2B5EF4-FFF2-40B4-BE49-F238E27FC236}">
                <a16:creationId xmlns:a16="http://schemas.microsoft.com/office/drawing/2014/main" id="{9B838464-E003-FE63-3F1A-A5DB36D0591B}"/>
              </a:ext>
            </a:extLst>
          </p:cNvPr>
          <p:cNvPicPr>
            <a:picLocks noChangeAspect="1"/>
          </p:cNvPicPr>
          <p:nvPr/>
        </p:nvPicPr>
        <p:blipFill>
          <a:blip r:embed="rId5"/>
          <a:srcRect/>
          <a:stretch/>
        </p:blipFill>
        <p:spPr>
          <a:xfrm>
            <a:off x="9797023" y="5988394"/>
            <a:ext cx="1741954" cy="352198"/>
          </a:xfrm>
          <a:prstGeom prst="rect">
            <a:avLst/>
          </a:prstGeom>
        </p:spPr>
      </p:pic>
      <p:pic>
        <p:nvPicPr>
          <p:cNvPr id="11" name="Bildobjekt 10">
            <a:extLst>
              <a:ext uri="{FF2B5EF4-FFF2-40B4-BE49-F238E27FC236}">
                <a16:creationId xmlns:a16="http://schemas.microsoft.com/office/drawing/2014/main" id="{A0E85D0C-7386-14A2-F520-A7893EDF5FF4}"/>
              </a:ext>
            </a:extLst>
          </p:cNvPr>
          <p:cNvPicPr>
            <a:picLocks noChangeAspect="1"/>
          </p:cNvPicPr>
          <p:nvPr/>
        </p:nvPicPr>
        <p:blipFill>
          <a:blip r:embed="rId6"/>
          <a:stretch>
            <a:fillRect/>
          </a:stretch>
        </p:blipFill>
        <p:spPr>
          <a:xfrm>
            <a:off x="8064933" y="6021251"/>
            <a:ext cx="1470811" cy="319341"/>
          </a:xfrm>
          <a:prstGeom prst="rect">
            <a:avLst/>
          </a:prstGeom>
        </p:spPr>
      </p:pic>
      <p:sp>
        <p:nvSpPr>
          <p:cNvPr id="2" name="Rubrik 1">
            <a:extLst>
              <a:ext uri="{FF2B5EF4-FFF2-40B4-BE49-F238E27FC236}">
                <a16:creationId xmlns:a16="http://schemas.microsoft.com/office/drawing/2014/main" id="{8A71089C-CAA9-8A3D-216B-1F5796542018}"/>
              </a:ext>
            </a:extLst>
          </p:cNvPr>
          <p:cNvSpPr>
            <a:spLocks noGrp="1"/>
          </p:cNvSpPr>
          <p:nvPr>
            <p:ph type="ctrTitle"/>
          </p:nvPr>
        </p:nvSpPr>
        <p:spPr>
          <a:xfrm>
            <a:off x="2443842" y="2618905"/>
            <a:ext cx="7304314" cy="890386"/>
          </a:xfrm>
        </p:spPr>
        <p:txBody>
          <a:bodyPr>
            <a:normAutofit fontScale="90000"/>
          </a:bodyPr>
          <a:lstStyle/>
          <a:p>
            <a:pPr algn="l"/>
            <a:r>
              <a:rPr lang="sv-SE" sz="4000" b="1" dirty="0">
                <a:solidFill>
                  <a:srgbClr val="5C1F5B"/>
                </a:solidFill>
              </a:rPr>
              <a:t>Hur kan vi som arbetsgrupp </a:t>
            </a:r>
            <a:br>
              <a:rPr lang="sv-SE" sz="4000" b="1" dirty="0">
                <a:solidFill>
                  <a:srgbClr val="5C1F5B"/>
                </a:solidFill>
              </a:rPr>
            </a:br>
            <a:r>
              <a:rPr lang="sv-SE" sz="4000" b="1" dirty="0">
                <a:solidFill>
                  <a:srgbClr val="5C1F5B"/>
                </a:solidFill>
              </a:rPr>
              <a:t>fortsätta arbeta suicidpreventivt? </a:t>
            </a:r>
            <a:endParaRPr lang="sv-SE" sz="4000" dirty="0">
              <a:solidFill>
                <a:srgbClr val="5C1F5B"/>
              </a:solidFill>
            </a:endParaRPr>
          </a:p>
        </p:txBody>
      </p:sp>
      <p:sp>
        <p:nvSpPr>
          <p:cNvPr id="3" name="Text 6">
            <a:extLst>
              <a:ext uri="{FF2B5EF4-FFF2-40B4-BE49-F238E27FC236}">
                <a16:creationId xmlns:a16="http://schemas.microsoft.com/office/drawing/2014/main" id="{4415465E-948C-CD91-6B41-EE78B5A6573F}"/>
              </a:ext>
            </a:extLst>
          </p:cNvPr>
          <p:cNvSpPr/>
          <p:nvPr/>
        </p:nvSpPr>
        <p:spPr>
          <a:xfrm>
            <a:off x="2575559" y="1623679"/>
            <a:ext cx="7040881" cy="336088"/>
          </a:xfrm>
          <a:prstGeom prst="rect">
            <a:avLst/>
          </a:prstGeom>
          <a:noFill/>
          <a:ln/>
        </p:spPr>
        <p:txBody>
          <a:bodyPr wrap="square" lIns="254" tIns="254" rIns="254" bIns="254" rtlCol="0" anchor="t" anchorCtr="0">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2100" dirty="0"/>
              <a:t>Fråga 3</a:t>
            </a:r>
            <a:endParaRPr lang="en-US" sz="2100" dirty="0"/>
          </a:p>
        </p:txBody>
      </p:sp>
      <p:sp>
        <p:nvSpPr>
          <p:cNvPr id="6" name="Text 6">
            <a:extLst>
              <a:ext uri="{FF2B5EF4-FFF2-40B4-BE49-F238E27FC236}">
                <a16:creationId xmlns:a16="http://schemas.microsoft.com/office/drawing/2014/main" id="{C146CF46-A195-1BBB-F1A1-8F2CC51E7BCF}"/>
              </a:ext>
            </a:extLst>
          </p:cNvPr>
          <p:cNvSpPr/>
          <p:nvPr/>
        </p:nvSpPr>
        <p:spPr>
          <a:xfrm>
            <a:off x="2575559" y="3604227"/>
            <a:ext cx="7040881" cy="1336766"/>
          </a:xfrm>
          <a:prstGeom prst="rect">
            <a:avLst/>
          </a:prstGeom>
          <a:noFill/>
          <a:ln/>
        </p:spPr>
        <p:txBody>
          <a:bodyPr wrap="square" lIns="254" tIns="254" rIns="254" bIns="254" rtlCol="0" anchor="t" anchorCtr="0">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2100" dirty="0"/>
              <a:t>Vad behöver vi göra i vår vardag framöver?</a:t>
            </a:r>
            <a:endParaRPr lang="en-US" sz="2100" dirty="0"/>
          </a:p>
        </p:txBody>
      </p:sp>
    </p:spTree>
    <p:extLst>
      <p:ext uri="{BB962C8B-B14F-4D97-AF65-F5344CB8AC3E}">
        <p14:creationId xmlns:p14="http://schemas.microsoft.com/office/powerpoint/2010/main" val="2320623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849A0-9C30-F0B7-B2BE-A6EF810E7741}"/>
            </a:ext>
          </a:extLst>
        </p:cNvPr>
        <p:cNvGrpSpPr/>
        <p:nvPr/>
      </p:nvGrpSpPr>
      <p:grpSpPr>
        <a:xfrm>
          <a:off x="0" y="0"/>
          <a:ext cx="0" cy="0"/>
          <a:chOff x="0" y="0"/>
          <a:chExt cx="0" cy="0"/>
        </a:xfrm>
      </p:grpSpPr>
      <p:pic>
        <p:nvPicPr>
          <p:cNvPr id="5" name="Bild 4">
            <a:extLst>
              <a:ext uri="{FF2B5EF4-FFF2-40B4-BE49-F238E27FC236}">
                <a16:creationId xmlns:a16="http://schemas.microsoft.com/office/drawing/2014/main" id="{F4036FE5-D32D-47A6-7FCD-7C1A21A7E1EC}"/>
              </a:ext>
            </a:extLst>
          </p:cNvPr>
          <p:cNvPicPr>
            <a:picLocks noChangeAspect="1"/>
          </p:cNvPicPr>
          <p:nvPr/>
        </p:nvPicPr>
        <p:blipFill>
          <a:blip r:embed="rId3">
            <a:extLst>
              <a:ext uri="{96DAC541-7B7A-43D3-8B79-37D633B846F1}">
                <asvg:svgBlip xmlns:asvg="http://schemas.microsoft.com/office/drawing/2016/SVG/main" r:embed="rId4"/>
              </a:ext>
            </a:extLst>
          </a:blip>
          <a:srcRect t="-1" b="1563"/>
          <a:stretch>
            <a:fillRect/>
          </a:stretch>
        </p:blipFill>
        <p:spPr>
          <a:xfrm>
            <a:off x="0" y="1"/>
            <a:ext cx="12192000" cy="6858000"/>
          </a:xfrm>
          <a:prstGeom prst="rect">
            <a:avLst/>
          </a:prstGeom>
        </p:spPr>
      </p:pic>
      <p:pic>
        <p:nvPicPr>
          <p:cNvPr id="10" name="Bild 3">
            <a:extLst>
              <a:ext uri="{FF2B5EF4-FFF2-40B4-BE49-F238E27FC236}">
                <a16:creationId xmlns:a16="http://schemas.microsoft.com/office/drawing/2014/main" id="{41B458F5-E981-586C-E12B-78F86D192937}"/>
              </a:ext>
            </a:extLst>
          </p:cNvPr>
          <p:cNvPicPr>
            <a:picLocks noChangeAspect="1"/>
          </p:cNvPicPr>
          <p:nvPr/>
        </p:nvPicPr>
        <p:blipFill>
          <a:blip r:embed="rId5"/>
          <a:srcRect/>
          <a:stretch/>
        </p:blipFill>
        <p:spPr>
          <a:xfrm>
            <a:off x="9797023" y="5988394"/>
            <a:ext cx="1741954" cy="352198"/>
          </a:xfrm>
          <a:prstGeom prst="rect">
            <a:avLst/>
          </a:prstGeom>
        </p:spPr>
      </p:pic>
      <p:pic>
        <p:nvPicPr>
          <p:cNvPr id="11" name="Bildobjekt 10">
            <a:extLst>
              <a:ext uri="{FF2B5EF4-FFF2-40B4-BE49-F238E27FC236}">
                <a16:creationId xmlns:a16="http://schemas.microsoft.com/office/drawing/2014/main" id="{75583527-B62C-18E1-D275-9F634547228D}"/>
              </a:ext>
            </a:extLst>
          </p:cNvPr>
          <p:cNvPicPr>
            <a:picLocks noChangeAspect="1"/>
          </p:cNvPicPr>
          <p:nvPr/>
        </p:nvPicPr>
        <p:blipFill>
          <a:blip r:embed="rId6"/>
          <a:stretch>
            <a:fillRect/>
          </a:stretch>
        </p:blipFill>
        <p:spPr>
          <a:xfrm>
            <a:off x="8064933" y="6021251"/>
            <a:ext cx="1470811" cy="319341"/>
          </a:xfrm>
          <a:prstGeom prst="rect">
            <a:avLst/>
          </a:prstGeom>
        </p:spPr>
      </p:pic>
      <p:sp>
        <p:nvSpPr>
          <p:cNvPr id="13" name="Rubrik 1">
            <a:extLst>
              <a:ext uri="{FF2B5EF4-FFF2-40B4-BE49-F238E27FC236}">
                <a16:creationId xmlns:a16="http://schemas.microsoft.com/office/drawing/2014/main" id="{96EF240D-ED99-66A2-7529-ABCA309379FD}"/>
              </a:ext>
            </a:extLst>
          </p:cNvPr>
          <p:cNvSpPr>
            <a:spLocks noGrp="1"/>
          </p:cNvSpPr>
          <p:nvPr>
            <p:ph type="ctrTitle"/>
          </p:nvPr>
        </p:nvSpPr>
        <p:spPr>
          <a:xfrm>
            <a:off x="1524000" y="3429000"/>
            <a:ext cx="9144000" cy="890386"/>
          </a:xfrm>
        </p:spPr>
        <p:txBody>
          <a:bodyPr>
            <a:normAutofit/>
          </a:bodyPr>
          <a:lstStyle/>
          <a:p>
            <a:r>
              <a:rPr lang="sv-SE" sz="3600" dirty="0">
                <a:solidFill>
                  <a:srgbClr val="133C65"/>
                </a:solidFill>
              </a:rPr>
              <a:t>Tillsammans räddar vi liv</a:t>
            </a:r>
          </a:p>
        </p:txBody>
      </p:sp>
      <p:pic>
        <p:nvPicPr>
          <p:cNvPr id="14" name="Bildobjekt 13" descr="En bild som visar hjärta, kreativitet&#10;&#10;AI-genererat innehåll kan vara felaktigt.">
            <a:extLst>
              <a:ext uri="{FF2B5EF4-FFF2-40B4-BE49-F238E27FC236}">
                <a16:creationId xmlns:a16="http://schemas.microsoft.com/office/drawing/2014/main" id="{72AB1C92-8A2B-8725-D585-9E1EC185522A}"/>
              </a:ext>
            </a:extLst>
          </p:cNvPr>
          <p:cNvPicPr>
            <a:picLocks noChangeAspect="1"/>
          </p:cNvPicPr>
          <p:nvPr/>
        </p:nvPicPr>
        <p:blipFill>
          <a:blip r:embed="rId7"/>
          <a:stretch>
            <a:fillRect/>
          </a:stretch>
        </p:blipFill>
        <p:spPr>
          <a:xfrm>
            <a:off x="4791194" y="2153410"/>
            <a:ext cx="2570018" cy="1468582"/>
          </a:xfrm>
          <a:prstGeom prst="rect">
            <a:avLst/>
          </a:prstGeom>
        </p:spPr>
      </p:pic>
    </p:spTree>
    <p:extLst>
      <p:ext uri="{BB962C8B-B14F-4D97-AF65-F5344CB8AC3E}">
        <p14:creationId xmlns:p14="http://schemas.microsoft.com/office/powerpoint/2010/main" val="1607182470"/>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B2843EFFCA9B7948905D8413E9BCBEA2" ma:contentTypeVersion="11" ma:contentTypeDescription="Skapa ett nytt dokument." ma:contentTypeScope="" ma:versionID="f5f08f55421f0120198672755f066dfd">
  <xsd:schema xmlns:xsd="http://www.w3.org/2001/XMLSchema" xmlns:xs="http://www.w3.org/2001/XMLSchema" xmlns:p="http://schemas.microsoft.com/office/2006/metadata/properties" xmlns:ns2="1c64a42a-8564-4161-829f-e7282e8f7d79" targetNamespace="http://schemas.microsoft.com/office/2006/metadata/properties" ma:root="true" ma:fieldsID="9eadcb9e0b8a37af69a4ed37dc983253" ns2:_="">
    <xsd:import namespace="1c64a42a-8564-4161-829f-e7282e8f7d7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64a42a-8564-4161-829f-e7282e8f7d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ildmarkeringar" ma:readOnly="false" ma:fieldId="{5cf76f15-5ced-4ddc-b409-7134ff3c332f}" ma:taxonomyMulti="true" ma:sspId="eaed434e-2057-4e20-9fa0-651e19c86a85"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c64a42a-8564-4161-829f-e7282e8f7d7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08EB1EC-0085-4EB5-9BE3-8BD7534F1732}"/>
</file>

<file path=customXml/itemProps2.xml><?xml version="1.0" encoding="utf-8"?>
<ds:datastoreItem xmlns:ds="http://schemas.openxmlformats.org/officeDocument/2006/customXml" ds:itemID="{DE0D6CF9-9DC0-4A28-8306-BDBCEC63B5C0}"/>
</file>

<file path=customXml/itemProps3.xml><?xml version="1.0" encoding="utf-8"?>
<ds:datastoreItem xmlns:ds="http://schemas.openxmlformats.org/officeDocument/2006/customXml" ds:itemID="{421E431C-3BC7-4A97-91B5-694FF6834F23}"/>
</file>

<file path=docProps/app.xml><?xml version="1.0" encoding="utf-8"?>
<Properties xmlns="http://schemas.openxmlformats.org/officeDocument/2006/extended-properties" xmlns:vt="http://schemas.openxmlformats.org/officeDocument/2006/docPropsVTypes">
  <TotalTime>2751</TotalTime>
  <Words>1956</Words>
  <Application>Microsoft Macintosh PowerPoint</Application>
  <PresentationFormat>Bredbild</PresentationFormat>
  <Paragraphs>94</Paragraphs>
  <Slides>8</Slides>
  <Notes>8</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8</vt:i4>
      </vt:variant>
    </vt:vector>
  </HeadingPairs>
  <TitlesOfParts>
    <vt:vector size="13" baseType="lpstr">
      <vt:lpstr>Aptos</vt:lpstr>
      <vt:lpstr>Aptos Display</vt:lpstr>
      <vt:lpstr>Arial</vt:lpstr>
      <vt:lpstr>Wingdings</vt:lpstr>
      <vt:lpstr>Office-tema</vt:lpstr>
      <vt:lpstr>Livsviktigt värdskap</vt:lpstr>
      <vt:lpstr>Metoden: EPA</vt:lpstr>
      <vt:lpstr>Hur kan vi upptäcka en person som inte mår bra som vi träffar i arbetet? </vt:lpstr>
      <vt:lpstr>Hur kan vi bemöta en person som inte mår bra som vi träffar i arbetet? </vt:lpstr>
      <vt:lpstr>Kort reflektion i helgrupp</vt:lpstr>
      <vt:lpstr>PowerPoint-presentation</vt:lpstr>
      <vt:lpstr>Hur kan vi som arbetsgrupp  fortsätta arbeta suicidpreventivt? </vt:lpstr>
      <vt:lpstr>Tillsammans räddar vi liv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Madeleine Nilsson</dc:creator>
  <cp:lastModifiedBy>Madeleine Nilsson</cp:lastModifiedBy>
  <cp:revision>14</cp:revision>
  <dcterms:created xsi:type="dcterms:W3CDTF">2026-03-10T12:25:53Z</dcterms:created>
  <dcterms:modified xsi:type="dcterms:W3CDTF">2026-08-28T07:50:58Z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0x010100B2843EFFCA9B7948905D8413E9BCBEA2</vt:lpwstr>
  </property>
</Properties>
</file>