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entation.xml" ContentType="application/vnd.openxmlformats-officedocument.presentationml.presentation.main+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64" r:id="rId2"/>
    <p:sldId id="271" r:id="rId3"/>
    <p:sldId id="283" r:id="rId4"/>
    <p:sldId id="284" r:id="rId5"/>
    <p:sldId id="285" r:id="rId6"/>
    <p:sldId id="286" r:id="rId7"/>
    <p:sldId id="287" r:id="rId8"/>
    <p:sldId id="288" r:id="rId9"/>
    <p:sldId id="289" r:id="rId10"/>
    <p:sldId id="290" r:id="rId11"/>
    <p:sldId id="291" r:id="rId12"/>
    <p:sldId id="292"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C1F5B"/>
    <a:srgbClr val="5D1F5A"/>
    <a:srgbClr val="FFFAF5"/>
    <a:srgbClr val="CFBBCA"/>
    <a:srgbClr val="B08CC7"/>
    <a:srgbClr val="7B608D"/>
    <a:srgbClr val="5C37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774"/>
    <p:restoredTop sz="74810" autoAdjust="0"/>
  </p:normalViewPr>
  <p:slideViewPr>
    <p:cSldViewPr snapToGrid="0">
      <p:cViewPr varScale="1">
        <p:scale>
          <a:sx n="157" d="100"/>
          <a:sy n="157" d="100"/>
        </p:scale>
        <p:origin x="229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1C0C4B-5409-4CB1-AE7F-4770C7362EC7}" type="datetimeFigureOut">
              <a:rPr lang="sv-SE" smtClean="0"/>
              <a:t>2026-08-28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CEBA89-C6B9-4074-9ECB-0405FAEDA6AD}" type="slidenum">
              <a:rPr lang="sv-SE" smtClean="0"/>
              <a:t>‹#›</a:t>
            </a:fld>
            <a:endParaRPr lang="sv-SE"/>
          </a:p>
        </p:txBody>
      </p:sp>
    </p:spTree>
    <p:extLst>
      <p:ext uri="{BB962C8B-B14F-4D97-AF65-F5344CB8AC3E}">
        <p14:creationId xmlns:p14="http://schemas.microsoft.com/office/powerpoint/2010/main" val="4093589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Välkomna. Idag ska vi prata om något som berör oss alla: hur vi som företag och medmänniskor kan göra skillnad när någon mår dåligt. Materialet vi använder heter Livsviktigt värdskap. Det är viktigt att veta att vi inte behöver vara terapeuter, utan det handlar om det mellanmänskliga mötet.</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Idag börjar vi arbetet, och vi kommer bland annat att prata om vad psykisk hälsa är, vad suicidprevention innebär och hur många som drabbas.</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Det vi pratar om idag kan väcka känslor. Det är okej att känna dem, både i det här rummet, men även om du känner att du behöver lämna rummet.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Vi ska börja med att besvara en enkät. Det gör vi för att vi vill titta på om de steg vi ska ta i detta arbete gör någon skillnad i hur ni uppfattar er kunskapsnivå.</a:t>
            </a:r>
          </a:p>
          <a:p>
            <a:endParaRPr lang="sv-SE" dirty="0"/>
          </a:p>
        </p:txBody>
      </p:sp>
      <p:sp>
        <p:nvSpPr>
          <p:cNvPr id="4" name="Platshållare för bildnummer 3"/>
          <p:cNvSpPr>
            <a:spLocks noGrp="1"/>
          </p:cNvSpPr>
          <p:nvPr>
            <p:ph type="sldNum" sz="quarter" idx="5"/>
          </p:nvPr>
        </p:nvSpPr>
        <p:spPr/>
        <p:txBody>
          <a:bodyPr/>
          <a:lstStyle/>
          <a:p>
            <a:fld id="{49CEBA89-C6B9-4074-9ECB-0405FAEDA6AD}" type="slidenum">
              <a:rPr lang="sv-SE" smtClean="0"/>
              <a:t>1</a:t>
            </a:fld>
            <a:endParaRPr lang="sv-SE"/>
          </a:p>
        </p:txBody>
      </p:sp>
    </p:spTree>
    <p:extLst>
      <p:ext uri="{BB962C8B-B14F-4D97-AF65-F5344CB8AC3E}">
        <p14:creationId xmlns:p14="http://schemas.microsoft.com/office/powerpoint/2010/main" val="38388243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EA8A2-9124-0A33-FAE0-FB7B94C5EDF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4BA96F0-19EE-E0B3-0F18-4B5C1B9D91A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4993F49-DE3C-165C-8C58-8CA80AC58866}"/>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Ett exempel på fysiskt material är ett stödkort man kan lämna till kunder eller kollegor man tror behöver stöd. Det ser ut ungefär såhär, men även med hänvisning till 1177 och 112.</a:t>
            </a:r>
          </a:p>
          <a:p>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Det kan vara bra att veta att-</a:t>
            </a:r>
          </a:p>
          <a:p>
            <a:r>
              <a:rPr lang="sv-SE" sz="1200" kern="1200" dirty="0">
                <a:solidFill>
                  <a:schemeClr val="tx1"/>
                </a:solidFill>
                <a:effectLst/>
                <a:latin typeface="+mn-lt"/>
                <a:ea typeface="+mn-ea"/>
                <a:cs typeface="+mn-cs"/>
              </a:rPr>
              <a:t>Hjälplinjen är en nationell stödlinje där alla över 18 kan få stöd och vägledning kring psykisk ohälsa. Den är öppen dygnet runt, varje dag.</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Om man behöver hjälp från vården ska man kontakta sin vårdcentral eller 1177.</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Är läget akut eller är du osäker på om det är akut? Ring 112- de får ta beslut kring vad som ska göras härnäst.</a:t>
            </a:r>
          </a:p>
          <a:p>
            <a:endParaRPr lang="sv-SE" sz="1200" kern="1200" dirty="0">
              <a:solidFill>
                <a:schemeClr val="tx1"/>
              </a:solidFill>
              <a:effectLst/>
              <a:latin typeface="+mn-lt"/>
              <a:ea typeface="+mn-ea"/>
              <a:cs typeface="+mn-cs"/>
            </a:endParaRPr>
          </a:p>
        </p:txBody>
      </p:sp>
      <p:sp>
        <p:nvSpPr>
          <p:cNvPr id="4" name="Platshållare för bildnummer 3">
            <a:extLst>
              <a:ext uri="{FF2B5EF4-FFF2-40B4-BE49-F238E27FC236}">
                <a16:creationId xmlns:a16="http://schemas.microsoft.com/office/drawing/2014/main" id="{47474214-153F-1ACE-5C0C-68730E7CC6A9}"/>
              </a:ext>
            </a:extLst>
          </p:cNvPr>
          <p:cNvSpPr>
            <a:spLocks noGrp="1"/>
          </p:cNvSpPr>
          <p:nvPr>
            <p:ph type="sldNum" sz="quarter" idx="5"/>
          </p:nvPr>
        </p:nvSpPr>
        <p:spPr/>
        <p:txBody>
          <a:bodyPr/>
          <a:lstStyle/>
          <a:p>
            <a:fld id="{49CEBA89-C6B9-4074-9ECB-0405FAEDA6AD}" type="slidenum">
              <a:rPr lang="sv-SE" smtClean="0"/>
              <a:t>10</a:t>
            </a:fld>
            <a:endParaRPr lang="sv-SE"/>
          </a:p>
        </p:txBody>
      </p:sp>
    </p:spTree>
    <p:extLst>
      <p:ext uri="{BB962C8B-B14F-4D97-AF65-F5344CB8AC3E}">
        <p14:creationId xmlns:p14="http://schemas.microsoft.com/office/powerpoint/2010/main" val="12625730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11F4D-75E6-681E-5DA5-C6CE76692CB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4F46188-3797-EEFD-CEDB-7B85DCC1E29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0163597-D274-0309-EB1C-6BC4D79BB99B}"/>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Nästa steg för oss är att vi ska göra en utbildning.</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Uppge hur utbildningen ska genomföras (enskilt eller i grupp, under arbetstid eller om personalen får extra tid.</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Mer information om detta kommer i ett mail.</a:t>
            </a:r>
          </a:p>
        </p:txBody>
      </p:sp>
      <p:sp>
        <p:nvSpPr>
          <p:cNvPr id="4" name="Platshållare för bildnummer 3">
            <a:extLst>
              <a:ext uri="{FF2B5EF4-FFF2-40B4-BE49-F238E27FC236}">
                <a16:creationId xmlns:a16="http://schemas.microsoft.com/office/drawing/2014/main" id="{AE227D82-2D07-D82A-99D7-AA0C94B990EB}"/>
              </a:ext>
            </a:extLst>
          </p:cNvPr>
          <p:cNvSpPr>
            <a:spLocks noGrp="1"/>
          </p:cNvSpPr>
          <p:nvPr>
            <p:ph type="sldNum" sz="quarter" idx="5"/>
          </p:nvPr>
        </p:nvSpPr>
        <p:spPr/>
        <p:txBody>
          <a:bodyPr/>
          <a:lstStyle/>
          <a:p>
            <a:fld id="{49CEBA89-C6B9-4074-9ECB-0405FAEDA6AD}" type="slidenum">
              <a:rPr lang="sv-SE" smtClean="0"/>
              <a:t>11</a:t>
            </a:fld>
            <a:endParaRPr lang="sv-SE"/>
          </a:p>
        </p:txBody>
      </p:sp>
    </p:spTree>
    <p:extLst>
      <p:ext uri="{BB962C8B-B14F-4D97-AF65-F5344CB8AC3E}">
        <p14:creationId xmlns:p14="http://schemas.microsoft.com/office/powerpoint/2010/main" val="33557237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489C6-018B-9788-1C11-D15C6C3CD57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EF5B91B-1149-CB5A-3C85-91AA61A14AB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4E1BB87-9302-76F5-E20F-879A65F71CF2}"/>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Tack för att ni har lyssnat.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Genom att vi lär oss detta visar vi omtanke om varandra och våra kunder. Finns det några tankar eller frågor?</a:t>
            </a:r>
          </a:p>
        </p:txBody>
      </p:sp>
      <p:sp>
        <p:nvSpPr>
          <p:cNvPr id="4" name="Platshållare för bildnummer 3">
            <a:extLst>
              <a:ext uri="{FF2B5EF4-FFF2-40B4-BE49-F238E27FC236}">
                <a16:creationId xmlns:a16="http://schemas.microsoft.com/office/drawing/2014/main" id="{A7ED1BF1-B327-1FFC-0BA6-881DFC5DEBEC}"/>
              </a:ext>
            </a:extLst>
          </p:cNvPr>
          <p:cNvSpPr>
            <a:spLocks noGrp="1"/>
          </p:cNvSpPr>
          <p:nvPr>
            <p:ph type="sldNum" sz="quarter" idx="5"/>
          </p:nvPr>
        </p:nvSpPr>
        <p:spPr/>
        <p:txBody>
          <a:bodyPr/>
          <a:lstStyle/>
          <a:p>
            <a:fld id="{49CEBA89-C6B9-4074-9ECB-0405FAEDA6AD}" type="slidenum">
              <a:rPr lang="sv-SE" smtClean="0"/>
              <a:t>12</a:t>
            </a:fld>
            <a:endParaRPr lang="sv-SE"/>
          </a:p>
        </p:txBody>
      </p:sp>
    </p:spTree>
    <p:extLst>
      <p:ext uri="{BB962C8B-B14F-4D97-AF65-F5344CB8AC3E}">
        <p14:creationId xmlns:p14="http://schemas.microsoft.com/office/powerpoint/2010/main" val="3258516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19347-5007-9A2C-5E8B-6BE4C2B1EB4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A55BC75-D4DC-ADB3-0063-08C2B1D3EA8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E38C1D3-334F-8340-8585-29C1BB6D1C6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Scanna </a:t>
            </a:r>
            <a:r>
              <a:rPr lang="sv-SE" sz="1200" kern="1200" dirty="0" err="1">
                <a:solidFill>
                  <a:schemeClr val="tx1"/>
                </a:solidFill>
                <a:effectLst/>
                <a:latin typeface="+mn-lt"/>
                <a:ea typeface="+mn-ea"/>
                <a:cs typeface="+mn-cs"/>
              </a:rPr>
              <a:t>qr-koden</a:t>
            </a:r>
            <a:r>
              <a:rPr lang="sv-SE" sz="1200" kern="1200" dirty="0">
                <a:solidFill>
                  <a:schemeClr val="tx1"/>
                </a:solidFill>
                <a:effectLst/>
                <a:latin typeface="+mn-lt"/>
                <a:ea typeface="+mn-ea"/>
                <a:cs typeface="+mn-cs"/>
              </a:rPr>
              <a:t> och besvara enkäten. Svaren kommer användas för att se om utbildningen ger effekt.</a:t>
            </a:r>
          </a:p>
          <a:p>
            <a:endParaRPr lang="sv-SE" dirty="0"/>
          </a:p>
        </p:txBody>
      </p:sp>
      <p:sp>
        <p:nvSpPr>
          <p:cNvPr id="4" name="Platshållare för bildnummer 3">
            <a:extLst>
              <a:ext uri="{FF2B5EF4-FFF2-40B4-BE49-F238E27FC236}">
                <a16:creationId xmlns:a16="http://schemas.microsoft.com/office/drawing/2014/main" id="{D920D573-FD60-A0BF-EF7D-D9254881881B}"/>
              </a:ext>
            </a:extLst>
          </p:cNvPr>
          <p:cNvSpPr>
            <a:spLocks noGrp="1"/>
          </p:cNvSpPr>
          <p:nvPr>
            <p:ph type="sldNum" sz="quarter" idx="5"/>
          </p:nvPr>
        </p:nvSpPr>
        <p:spPr/>
        <p:txBody>
          <a:bodyPr/>
          <a:lstStyle/>
          <a:p>
            <a:fld id="{49CEBA89-C6B9-4074-9ECB-0405FAEDA6AD}" type="slidenum">
              <a:rPr lang="sv-SE" smtClean="0"/>
              <a:t>2</a:t>
            </a:fld>
            <a:endParaRPr lang="sv-SE"/>
          </a:p>
        </p:txBody>
      </p:sp>
    </p:spTree>
    <p:extLst>
      <p:ext uri="{BB962C8B-B14F-4D97-AF65-F5344CB8AC3E}">
        <p14:creationId xmlns:p14="http://schemas.microsoft.com/office/powerpoint/2010/main" val="2045461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36630-33FB-C21F-1A4F-7AAD88BEC54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EDD9938-ADE1-4DC6-2384-3F323235412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32D8F23-ECF4-C9CC-BC4A-43216E8559FA}"/>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Varför är vi här? Vad är bakgrunden?</a:t>
            </a:r>
          </a:p>
          <a:p>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Bakom varje siffra finns en människa med oerhört stort lidande och ett stort antal anhöriga, och andra personer som drabbas. Det kan vara en kollega, en vän, en mamma, ett barn, en kund. Alla kan drabbas.</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Tittar man på självmordsförsök och självmordstankar mångdubblas siffran.</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Tittar man på hur många anhöriga, inblandade eller stödfunktioner som blir drabbade är det samma där, siffran mångdubblas.</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Det handlar alltså om väldigt många människor, men siffrorna visar också varför det arbetet vi kommer göra är så viktigt. Vi vill göra något som kan hjälpa andra. På riktigt.</a:t>
            </a:r>
            <a:r>
              <a:rPr lang="sv-SE" dirty="0">
                <a:effectLst/>
              </a:rPr>
              <a:t> </a:t>
            </a:r>
            <a:endParaRPr lang="sv-SE" i="0" dirty="0"/>
          </a:p>
        </p:txBody>
      </p:sp>
      <p:sp>
        <p:nvSpPr>
          <p:cNvPr id="4" name="Platshållare för bildnummer 3">
            <a:extLst>
              <a:ext uri="{FF2B5EF4-FFF2-40B4-BE49-F238E27FC236}">
                <a16:creationId xmlns:a16="http://schemas.microsoft.com/office/drawing/2014/main" id="{0AFDA06C-67B6-A40E-9B36-60AD23DFDFE4}"/>
              </a:ext>
            </a:extLst>
          </p:cNvPr>
          <p:cNvSpPr>
            <a:spLocks noGrp="1"/>
          </p:cNvSpPr>
          <p:nvPr>
            <p:ph type="sldNum" sz="quarter" idx="5"/>
          </p:nvPr>
        </p:nvSpPr>
        <p:spPr/>
        <p:txBody>
          <a:bodyPr/>
          <a:lstStyle/>
          <a:p>
            <a:fld id="{49CEBA89-C6B9-4074-9ECB-0405FAEDA6AD}" type="slidenum">
              <a:rPr lang="sv-SE" smtClean="0"/>
              <a:t>3</a:t>
            </a:fld>
            <a:endParaRPr lang="sv-SE"/>
          </a:p>
        </p:txBody>
      </p:sp>
    </p:spTree>
    <p:extLst>
      <p:ext uri="{BB962C8B-B14F-4D97-AF65-F5344CB8AC3E}">
        <p14:creationId xmlns:p14="http://schemas.microsoft.com/office/powerpoint/2010/main" val="3690873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D3D54-5517-AB53-A7A0-1EB1364E2F0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D162FA2-140A-7ECF-19ED-21B62E163E2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F7BE7B0-C3B8-9A7D-A981-72F038B6603D}"/>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Det finns många anledningar till att vi bör ha fokus på suicidprevention på en arbetsplats, men här är några.</a:t>
            </a:r>
          </a:p>
          <a:p>
            <a:endParaRPr lang="sv-SE" sz="1200" kern="1200" dirty="0">
              <a:solidFill>
                <a:schemeClr val="tx1"/>
              </a:solidFill>
              <a:effectLst/>
              <a:latin typeface="+mn-lt"/>
              <a:ea typeface="+mn-ea"/>
              <a:cs typeface="+mn-cs"/>
            </a:endParaRPr>
          </a:p>
          <a:p>
            <a:pPr lvl="0"/>
            <a:r>
              <a:rPr lang="sv-SE" sz="1200" kern="1200" dirty="0">
                <a:solidFill>
                  <a:schemeClr val="tx1"/>
                </a:solidFill>
                <a:effectLst/>
                <a:latin typeface="+mn-lt"/>
                <a:ea typeface="+mn-ea"/>
                <a:cs typeface="+mn-cs"/>
              </a:rPr>
              <a:t>- Vi tillbringar en stor del av vår tid här</a:t>
            </a:r>
          </a:p>
          <a:p>
            <a:pPr lvl="0"/>
            <a:r>
              <a:rPr lang="sv-SE" sz="1200" kern="1200" dirty="0">
                <a:solidFill>
                  <a:schemeClr val="tx1"/>
                </a:solidFill>
                <a:effectLst/>
                <a:latin typeface="+mn-lt"/>
                <a:ea typeface="+mn-ea"/>
                <a:cs typeface="+mn-cs"/>
              </a:rPr>
              <a:t>- Vi möter både gäster och kollegor dagligen</a:t>
            </a:r>
          </a:p>
          <a:p>
            <a:pPr lvl="0"/>
            <a:r>
              <a:rPr lang="sv-SE" sz="1200" kern="1200" dirty="0">
                <a:solidFill>
                  <a:schemeClr val="tx1"/>
                </a:solidFill>
                <a:effectLst/>
                <a:latin typeface="+mn-lt"/>
                <a:ea typeface="+mn-ea"/>
                <a:cs typeface="+mn-cs"/>
              </a:rPr>
              <a:t>- Vi kan vara de första som ser tecknen</a:t>
            </a:r>
          </a:p>
          <a:p>
            <a:pPr lvl="0"/>
            <a:r>
              <a:rPr lang="sv-SE" sz="1200" kern="1200" dirty="0">
                <a:solidFill>
                  <a:schemeClr val="tx1"/>
                </a:solidFill>
                <a:effectLst/>
                <a:latin typeface="+mn-lt"/>
                <a:ea typeface="+mn-ea"/>
                <a:cs typeface="+mn-cs"/>
              </a:rPr>
              <a:t>- Vi kan ta med oss den kunskap vi får utanför jobbet</a:t>
            </a:r>
          </a:p>
          <a:p>
            <a:r>
              <a:rPr lang="sv-SE" sz="1200" kern="1200" dirty="0">
                <a:solidFill>
                  <a:schemeClr val="tx1"/>
                </a:solidFill>
                <a:effectLst/>
                <a:latin typeface="+mn-lt"/>
                <a:ea typeface="+mn-ea"/>
                <a:cs typeface="+mn-cs"/>
              </a:rPr>
              <a:t>- Psykisk ohälsa finns i hela samhället.</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Arbetsplatsen är en viktig arena för att uppmärksamma psykisk ohälsa. Vi som möter varandra dagligen har en unik chans att upptäcka när någon mår dåligt. Det kommer inte alltid lyckas, men med mer kunskap har vi en större chans. Vi träffar kollegor och kunder som är i olika skeenden och situationer av livet. </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Öppnar vi upp och börjar prata om psykisk ohälsa kan vi stötta kunder och kollegor på ett nytt sätt, och vi kanske vågar berätta om vi själva har det tufft.</a:t>
            </a:r>
          </a:p>
          <a:p>
            <a:r>
              <a:rPr lang="sv-SE" sz="1200" kern="1200" dirty="0">
                <a:solidFill>
                  <a:schemeClr val="tx1"/>
                </a:solidFill>
                <a:effectLst/>
                <a:latin typeface="+mn-lt"/>
                <a:ea typeface="+mn-ea"/>
                <a:cs typeface="+mn-cs"/>
              </a:rPr>
              <a:t> </a:t>
            </a:r>
          </a:p>
        </p:txBody>
      </p:sp>
      <p:sp>
        <p:nvSpPr>
          <p:cNvPr id="4" name="Platshållare för bildnummer 3">
            <a:extLst>
              <a:ext uri="{FF2B5EF4-FFF2-40B4-BE49-F238E27FC236}">
                <a16:creationId xmlns:a16="http://schemas.microsoft.com/office/drawing/2014/main" id="{5962F9B3-4D51-5D79-14E1-A7E87194C36A}"/>
              </a:ext>
            </a:extLst>
          </p:cNvPr>
          <p:cNvSpPr>
            <a:spLocks noGrp="1"/>
          </p:cNvSpPr>
          <p:nvPr>
            <p:ph type="sldNum" sz="quarter" idx="5"/>
          </p:nvPr>
        </p:nvSpPr>
        <p:spPr/>
        <p:txBody>
          <a:bodyPr/>
          <a:lstStyle/>
          <a:p>
            <a:fld id="{49CEBA89-C6B9-4074-9ECB-0405FAEDA6AD}" type="slidenum">
              <a:rPr lang="sv-SE" smtClean="0"/>
              <a:t>4</a:t>
            </a:fld>
            <a:endParaRPr lang="sv-SE"/>
          </a:p>
        </p:txBody>
      </p:sp>
    </p:spTree>
    <p:extLst>
      <p:ext uri="{BB962C8B-B14F-4D97-AF65-F5344CB8AC3E}">
        <p14:creationId xmlns:p14="http://schemas.microsoft.com/office/powerpoint/2010/main" val="1000255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5B2A2-669D-4E5D-53F5-CFE1D354501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F1C5056-CEB6-5A00-4B8B-ACDA04AE2AF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9FFFD1F-B7E5-B5F1-7DEC-25E348C9A32E}"/>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För att lägga en gemensam grund till det här arbetet ska vi titta på en kort film som förklarar vad psykisk hälsa och ohälsa faktiskt är.</a:t>
            </a:r>
            <a:br>
              <a:rPr lang="sv-SE" sz="1200" kern="1200" dirty="0">
                <a:solidFill>
                  <a:schemeClr val="tx1"/>
                </a:solidFill>
                <a:effectLst/>
                <a:latin typeface="+mn-lt"/>
                <a:ea typeface="+mn-ea"/>
                <a:cs typeface="+mn-cs"/>
              </a:rPr>
            </a:b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Det är Folkhälsomyndigheten som tagit fram den för att ge en grundläggande kunskap kring det.</a:t>
            </a:r>
          </a:p>
        </p:txBody>
      </p:sp>
      <p:sp>
        <p:nvSpPr>
          <p:cNvPr id="4" name="Platshållare för bildnummer 3">
            <a:extLst>
              <a:ext uri="{FF2B5EF4-FFF2-40B4-BE49-F238E27FC236}">
                <a16:creationId xmlns:a16="http://schemas.microsoft.com/office/drawing/2014/main" id="{5E41ECCB-15D2-4ABC-9CAD-EE06B553DC5C}"/>
              </a:ext>
            </a:extLst>
          </p:cNvPr>
          <p:cNvSpPr>
            <a:spLocks noGrp="1"/>
          </p:cNvSpPr>
          <p:nvPr>
            <p:ph type="sldNum" sz="quarter" idx="5"/>
          </p:nvPr>
        </p:nvSpPr>
        <p:spPr/>
        <p:txBody>
          <a:bodyPr/>
          <a:lstStyle/>
          <a:p>
            <a:fld id="{49CEBA89-C6B9-4074-9ECB-0405FAEDA6AD}" type="slidenum">
              <a:rPr lang="sv-SE" smtClean="0"/>
              <a:t>5</a:t>
            </a:fld>
            <a:endParaRPr lang="sv-SE"/>
          </a:p>
        </p:txBody>
      </p:sp>
    </p:spTree>
    <p:extLst>
      <p:ext uri="{BB962C8B-B14F-4D97-AF65-F5344CB8AC3E}">
        <p14:creationId xmlns:p14="http://schemas.microsoft.com/office/powerpoint/2010/main" val="109030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11A9A-F78D-9FC1-E686-1BE86B1D6DA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BE59028-13D4-5E06-EC8E-17A3BABA3FE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C2F4D9C-6FA0-2381-47DE-3C686F3A0BF2}"/>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Reflektera 3 min med grannen.</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Efter 3 min:</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Är det någon som vill dela med sig av det ni pratade om?</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Förslag på egen reflektion:</a:t>
            </a:r>
          </a:p>
          <a:p>
            <a:pPr lvl="0"/>
            <a:r>
              <a:rPr lang="sv-SE" sz="1200" kern="1200" dirty="0">
                <a:solidFill>
                  <a:schemeClr val="tx1"/>
                </a:solidFill>
                <a:effectLst/>
                <a:latin typeface="+mn-lt"/>
                <a:ea typeface="+mn-ea"/>
                <a:cs typeface="+mn-cs"/>
              </a:rPr>
              <a:t>Det går inte att hitta alla olika riskfaktorer och det går inte att hitta riskfaktorerna hos alla.</a:t>
            </a:r>
          </a:p>
          <a:p>
            <a:pPr lvl="0"/>
            <a:r>
              <a:rPr lang="sv-SE" sz="1200" kern="1200" dirty="0">
                <a:solidFill>
                  <a:schemeClr val="tx1"/>
                </a:solidFill>
                <a:effectLst/>
                <a:latin typeface="+mn-lt"/>
                <a:ea typeface="+mn-ea"/>
                <a:cs typeface="+mn-cs"/>
              </a:rPr>
              <a:t>I samtal med kunder och kollegor skulle man kunna upptäcka</a:t>
            </a:r>
          </a:p>
          <a:p>
            <a:pPr lvl="0"/>
            <a:r>
              <a:rPr lang="sv-SE" sz="1200" kern="1200" dirty="0">
                <a:solidFill>
                  <a:schemeClr val="tx1"/>
                </a:solidFill>
                <a:effectLst/>
                <a:latin typeface="+mn-lt"/>
                <a:ea typeface="+mn-ea"/>
                <a:cs typeface="+mn-cs"/>
              </a:rPr>
              <a:t>När någon ser nere ut.</a:t>
            </a:r>
          </a:p>
          <a:p>
            <a:pPr lvl="0"/>
            <a:r>
              <a:rPr lang="sv-SE" sz="1200" b="1" kern="1200" dirty="0">
                <a:solidFill>
                  <a:schemeClr val="tx1"/>
                </a:solidFill>
                <a:effectLst/>
                <a:latin typeface="+mn-lt"/>
                <a:ea typeface="+mn-ea"/>
                <a:cs typeface="+mn-cs"/>
              </a:rPr>
              <a:t>Det är viktigt att vi hela tiden har med oss- att vi inte kommer upptäcka alla personer som mår dåligt, men att det är en möjlighet att eventuellt upptäcka någon.</a:t>
            </a:r>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Att upptäcka någon som mår dåligt är ett av de tre grundpelarna i Livsviktigt värdskap.</a:t>
            </a:r>
          </a:p>
        </p:txBody>
      </p:sp>
      <p:sp>
        <p:nvSpPr>
          <p:cNvPr id="4" name="Platshållare för bildnummer 3">
            <a:extLst>
              <a:ext uri="{FF2B5EF4-FFF2-40B4-BE49-F238E27FC236}">
                <a16:creationId xmlns:a16="http://schemas.microsoft.com/office/drawing/2014/main" id="{A2779811-C431-9DF7-882C-33F1BC770782}"/>
              </a:ext>
            </a:extLst>
          </p:cNvPr>
          <p:cNvSpPr>
            <a:spLocks noGrp="1"/>
          </p:cNvSpPr>
          <p:nvPr>
            <p:ph type="sldNum" sz="quarter" idx="5"/>
          </p:nvPr>
        </p:nvSpPr>
        <p:spPr/>
        <p:txBody>
          <a:bodyPr/>
          <a:lstStyle/>
          <a:p>
            <a:fld id="{49CEBA89-C6B9-4074-9ECB-0405FAEDA6AD}" type="slidenum">
              <a:rPr lang="sv-SE" smtClean="0"/>
              <a:t>6</a:t>
            </a:fld>
            <a:endParaRPr lang="sv-SE"/>
          </a:p>
        </p:txBody>
      </p:sp>
    </p:spTree>
    <p:extLst>
      <p:ext uri="{BB962C8B-B14F-4D97-AF65-F5344CB8AC3E}">
        <p14:creationId xmlns:p14="http://schemas.microsoft.com/office/powerpoint/2010/main" val="596160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AE33C-37C4-351C-B990-206EE03E1C4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F991254-68FD-7C80-2A1D-B881C28147A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19C2C8B-8F02-823D-BFC3-B641D91CADA2}"/>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Upptäcka, bemöta, hänvisa.</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Det är de tre steg vi kommer ha med oss när vi jobbar med Livsviktigt värdskap.</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Det är tre steg som skulle kunna rädda liv.</a:t>
            </a:r>
          </a:p>
          <a:p>
            <a:endParaRPr lang="sv-SE" sz="1200" kern="1200" dirty="0">
              <a:solidFill>
                <a:schemeClr val="tx1"/>
              </a:solidFill>
              <a:effectLst/>
              <a:latin typeface="+mn-lt"/>
              <a:ea typeface="+mn-ea"/>
              <a:cs typeface="+mn-cs"/>
            </a:endParaRPr>
          </a:p>
        </p:txBody>
      </p:sp>
      <p:sp>
        <p:nvSpPr>
          <p:cNvPr id="4" name="Platshållare för bildnummer 3">
            <a:extLst>
              <a:ext uri="{FF2B5EF4-FFF2-40B4-BE49-F238E27FC236}">
                <a16:creationId xmlns:a16="http://schemas.microsoft.com/office/drawing/2014/main" id="{CDAAB966-AD7C-F7D3-25B7-0C37C5CD98C9}"/>
              </a:ext>
            </a:extLst>
          </p:cNvPr>
          <p:cNvSpPr>
            <a:spLocks noGrp="1"/>
          </p:cNvSpPr>
          <p:nvPr>
            <p:ph type="sldNum" sz="quarter" idx="5"/>
          </p:nvPr>
        </p:nvSpPr>
        <p:spPr/>
        <p:txBody>
          <a:bodyPr/>
          <a:lstStyle/>
          <a:p>
            <a:fld id="{49CEBA89-C6B9-4074-9ECB-0405FAEDA6AD}" type="slidenum">
              <a:rPr lang="sv-SE" smtClean="0"/>
              <a:t>7</a:t>
            </a:fld>
            <a:endParaRPr lang="sv-SE"/>
          </a:p>
        </p:txBody>
      </p:sp>
    </p:spTree>
    <p:extLst>
      <p:ext uri="{BB962C8B-B14F-4D97-AF65-F5344CB8AC3E}">
        <p14:creationId xmlns:p14="http://schemas.microsoft.com/office/powerpoint/2010/main" val="1457963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D26A4-EF6B-3940-AF8D-F4A29CB7A17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927BEF9-5E18-5020-AD3B-B3AD38797B1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7E35E64-0B73-9410-40DA-99EB5A46CC2D}"/>
              </a:ext>
            </a:extLst>
          </p:cNvPr>
          <p:cNvSpPr>
            <a:spLocks noGrp="1"/>
          </p:cNvSpPr>
          <p:nvPr>
            <p:ph type="body" idx="1"/>
          </p:nvPr>
        </p:nvSpPr>
        <p:spPr/>
        <p:txBody>
          <a:bodyPr/>
          <a:lstStyle/>
          <a:p>
            <a:endParaRPr lang="sv-SE" sz="1200" kern="1200" dirty="0">
              <a:solidFill>
                <a:schemeClr val="tx1"/>
              </a:solidFill>
              <a:effectLst/>
              <a:latin typeface="+mn-lt"/>
              <a:ea typeface="+mn-ea"/>
              <a:cs typeface="+mn-cs"/>
            </a:endParaRPr>
          </a:p>
        </p:txBody>
      </p:sp>
      <p:sp>
        <p:nvSpPr>
          <p:cNvPr id="4" name="Platshållare för bildnummer 3">
            <a:extLst>
              <a:ext uri="{FF2B5EF4-FFF2-40B4-BE49-F238E27FC236}">
                <a16:creationId xmlns:a16="http://schemas.microsoft.com/office/drawing/2014/main" id="{006591FC-89C1-3F20-9AFC-F4E38021309D}"/>
              </a:ext>
            </a:extLst>
          </p:cNvPr>
          <p:cNvSpPr>
            <a:spLocks noGrp="1"/>
          </p:cNvSpPr>
          <p:nvPr>
            <p:ph type="sldNum" sz="quarter" idx="5"/>
          </p:nvPr>
        </p:nvSpPr>
        <p:spPr/>
        <p:txBody>
          <a:bodyPr/>
          <a:lstStyle/>
          <a:p>
            <a:fld id="{49CEBA89-C6B9-4074-9ECB-0405FAEDA6AD}" type="slidenum">
              <a:rPr lang="sv-SE" smtClean="0"/>
              <a:t>8</a:t>
            </a:fld>
            <a:endParaRPr lang="sv-SE"/>
          </a:p>
        </p:txBody>
      </p:sp>
    </p:spTree>
    <p:extLst>
      <p:ext uri="{BB962C8B-B14F-4D97-AF65-F5344CB8AC3E}">
        <p14:creationId xmlns:p14="http://schemas.microsoft.com/office/powerpoint/2010/main" val="3627451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76F6D-7547-02E8-EF9B-7177B067B8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9CDC10A-85EC-4B79-54B1-676F281B858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E47A362-63D5-5AFE-BAA3-F8469103F01F}"/>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Livsviktigt värdskap var från början ett samverkansprojekt mellan </a:t>
            </a:r>
            <a:r>
              <a:rPr lang="sv-SE" sz="1200" kern="1200" dirty="0" err="1">
                <a:solidFill>
                  <a:schemeClr val="tx1"/>
                </a:solidFill>
                <a:effectLst/>
                <a:latin typeface="+mn-lt"/>
                <a:ea typeface="+mn-ea"/>
                <a:cs typeface="+mn-cs"/>
              </a:rPr>
              <a:t>Hjärnkoll</a:t>
            </a:r>
            <a:r>
              <a:rPr lang="sv-SE" sz="1200" kern="1200" dirty="0">
                <a:solidFill>
                  <a:schemeClr val="tx1"/>
                </a:solidFill>
                <a:effectLst/>
                <a:latin typeface="+mn-lt"/>
                <a:ea typeface="+mn-ea"/>
                <a:cs typeface="+mn-cs"/>
              </a:rPr>
              <a:t> Örebro län, Region Örebro län och hotell i Örebro län. Uppdraget var att skapa en guide i hur man kan jobba med suicidprevention i näringslivet tillsammans med hotellen och samtidigt utbilda dem.</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I Livsviktigt värdskap Värmland är uppdraget att utifrån materialet utbilda hotellen i länet och hitta ett sätt för hotellen att jobba långsiktigt med frågan. </a:t>
            </a:r>
            <a:r>
              <a:rPr lang="sv-SE" sz="1200" kern="1200" dirty="0" err="1">
                <a:solidFill>
                  <a:schemeClr val="tx1"/>
                </a:solidFill>
                <a:effectLst/>
                <a:latin typeface="+mn-lt"/>
                <a:ea typeface="+mn-ea"/>
                <a:cs typeface="+mn-cs"/>
              </a:rPr>
              <a:t>Hjärnkoll</a:t>
            </a:r>
            <a:r>
              <a:rPr lang="sv-SE" sz="1200" kern="1200" dirty="0">
                <a:solidFill>
                  <a:schemeClr val="tx1"/>
                </a:solidFill>
                <a:effectLst/>
                <a:latin typeface="+mn-lt"/>
                <a:ea typeface="+mn-ea"/>
                <a:cs typeface="+mn-cs"/>
              </a:rPr>
              <a:t> Örebro län har fått uppdraget av Region Värmland.</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Livsviktigt värdskap ger oss de verktyg vi behöver för att arbeta långsiktigt med suicidprevention. Det är en kostnadsfri guide som hjälper oss att skapa en trygg miljö där det är okej att inte vara okej.</a:t>
            </a:r>
          </a:p>
          <a:p>
            <a:endParaRPr lang="sv-SE" sz="1200" kern="1200" dirty="0">
              <a:solidFill>
                <a:schemeClr val="tx1"/>
              </a:solidFill>
              <a:effectLst/>
              <a:latin typeface="+mn-lt"/>
              <a:ea typeface="+mn-ea"/>
              <a:cs typeface="+mn-cs"/>
            </a:endParaRPr>
          </a:p>
          <a:p>
            <a:endParaRPr lang="sv-SE" sz="1200" kern="1200" dirty="0">
              <a:solidFill>
                <a:schemeClr val="tx1"/>
              </a:solidFill>
              <a:effectLst/>
              <a:latin typeface="+mn-lt"/>
              <a:ea typeface="+mn-ea"/>
              <a:cs typeface="+mn-cs"/>
            </a:endParaRPr>
          </a:p>
        </p:txBody>
      </p:sp>
      <p:sp>
        <p:nvSpPr>
          <p:cNvPr id="4" name="Platshållare för bildnummer 3">
            <a:extLst>
              <a:ext uri="{FF2B5EF4-FFF2-40B4-BE49-F238E27FC236}">
                <a16:creationId xmlns:a16="http://schemas.microsoft.com/office/drawing/2014/main" id="{DD88757F-8BF4-D991-D39A-615BC53FDE1A}"/>
              </a:ext>
            </a:extLst>
          </p:cNvPr>
          <p:cNvSpPr>
            <a:spLocks noGrp="1"/>
          </p:cNvSpPr>
          <p:nvPr>
            <p:ph type="sldNum" sz="quarter" idx="5"/>
          </p:nvPr>
        </p:nvSpPr>
        <p:spPr/>
        <p:txBody>
          <a:bodyPr/>
          <a:lstStyle/>
          <a:p>
            <a:fld id="{49CEBA89-C6B9-4074-9ECB-0405FAEDA6AD}" type="slidenum">
              <a:rPr lang="sv-SE" smtClean="0"/>
              <a:t>9</a:t>
            </a:fld>
            <a:endParaRPr lang="sv-SE"/>
          </a:p>
        </p:txBody>
      </p:sp>
    </p:spTree>
    <p:extLst>
      <p:ext uri="{BB962C8B-B14F-4D97-AF65-F5344CB8AC3E}">
        <p14:creationId xmlns:p14="http://schemas.microsoft.com/office/powerpoint/2010/main" val="1576906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D77F375-9BF6-FE8A-5218-478856D215E8}"/>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523E2EA5-1178-D159-0F26-F1FDBAB98C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258716E6-CD9A-9186-3B29-222DE069A04C}"/>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5" name="Platshållare för sidfot 4">
            <a:extLst>
              <a:ext uri="{FF2B5EF4-FFF2-40B4-BE49-F238E27FC236}">
                <a16:creationId xmlns:a16="http://schemas.microsoft.com/office/drawing/2014/main" id="{81F5FEC8-077A-CD37-A2E9-68C592BFAB1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CD81037-828A-529C-20F8-BDFBEAA996F4}"/>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3587579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9F9277-2D88-00C2-1E7D-F7FD7040AE5C}"/>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8183AC24-4C7C-AF0C-4337-61218670EC77}"/>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E4202C0-3166-F5A1-B490-BCB2133731F8}"/>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5" name="Platshållare för sidfot 4">
            <a:extLst>
              <a:ext uri="{FF2B5EF4-FFF2-40B4-BE49-F238E27FC236}">
                <a16:creationId xmlns:a16="http://schemas.microsoft.com/office/drawing/2014/main" id="{6769A281-C876-C87B-9819-659DD32843B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937F481-1A60-99B0-21F6-F9F4FBB234E7}"/>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1836747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B3A28A05-A980-BF90-97A8-2E9383593CC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B177CF1-EDA1-72C5-B30D-4E9D753DA543}"/>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220C58D-7F18-3954-2CE9-305E0C239B1E}"/>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5" name="Platshållare för sidfot 4">
            <a:extLst>
              <a:ext uri="{FF2B5EF4-FFF2-40B4-BE49-F238E27FC236}">
                <a16:creationId xmlns:a16="http://schemas.microsoft.com/office/drawing/2014/main" id="{4AB06CB8-A6B9-A3E5-BD99-45FD1BA5156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E6A3D60-DA17-C727-5F76-CFA303625767}"/>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3205488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FE8566-E756-CACB-2563-B660B70FD37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DB3D1EB-938E-9556-FC9C-14C0C6DE661E}"/>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362498E-6E53-05BB-279C-B4A3303ABD5B}"/>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5" name="Platshållare för sidfot 4">
            <a:extLst>
              <a:ext uri="{FF2B5EF4-FFF2-40B4-BE49-F238E27FC236}">
                <a16:creationId xmlns:a16="http://schemas.microsoft.com/office/drawing/2014/main" id="{951BFBD7-39D7-1E51-DF7C-EDA80EA0A04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49605B9-1B94-7152-D452-4538027FA1B7}"/>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2041342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7C16CF-289F-4F54-EF9F-B5F0F4CD459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EF8B245-EB2F-8CB9-F91B-D799B382446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95723BBC-2AD4-0A21-914E-34C29F19617E}"/>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5" name="Platshållare för sidfot 4">
            <a:extLst>
              <a:ext uri="{FF2B5EF4-FFF2-40B4-BE49-F238E27FC236}">
                <a16:creationId xmlns:a16="http://schemas.microsoft.com/office/drawing/2014/main" id="{B9D280EC-E60C-7931-4A8C-D0D467241D5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F5250C0-5692-106D-032E-B1C8A780E8D4}"/>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1699933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686F993-4BDC-B0A0-5A0C-F97D05912E4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A50DB00-11E9-F3A6-9D8A-5B2441DA5FE3}"/>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921274B3-CD9A-EECC-9313-D4532FF06304}"/>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E091B2-0ABD-F1F4-6892-07FD08DC2EEB}"/>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6" name="Platshållare för sidfot 5">
            <a:extLst>
              <a:ext uri="{FF2B5EF4-FFF2-40B4-BE49-F238E27FC236}">
                <a16:creationId xmlns:a16="http://schemas.microsoft.com/office/drawing/2014/main" id="{964C9F05-0B1E-EEF5-ECF8-AE6008E9CC1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351C8B7-0D60-64C4-59C9-AF19E5AF2CD2}"/>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62198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70F69E-A71E-E28C-0280-E463DBF21DE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7C1544B-215A-A3B0-7683-51B281F9782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FBA59222-ABB6-C2B8-801D-68CD4CECC694}"/>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E3375C8B-AC71-B3B3-3050-7BE2A7901B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3662998D-FB96-AA35-0A81-488564F0A54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9617FD9-A3C3-A756-6798-9BFA512B9160}"/>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8" name="Platshållare för sidfot 7">
            <a:extLst>
              <a:ext uri="{FF2B5EF4-FFF2-40B4-BE49-F238E27FC236}">
                <a16:creationId xmlns:a16="http://schemas.microsoft.com/office/drawing/2014/main" id="{FDC055D0-D01A-4D78-2E42-FC510A3E50ED}"/>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60DB4BB7-1441-969A-D801-515CFB60699B}"/>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2323060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D340C2-140E-B08C-E47F-CEF25E74DBC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5033D43-116D-257F-8CC8-E5908AD6241C}"/>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4" name="Platshållare för sidfot 3">
            <a:extLst>
              <a:ext uri="{FF2B5EF4-FFF2-40B4-BE49-F238E27FC236}">
                <a16:creationId xmlns:a16="http://schemas.microsoft.com/office/drawing/2014/main" id="{F7A414D9-E2DF-6821-F619-7938C9BB38F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F0ABF46-2F33-E1DD-4B78-60E6BA4585E8}"/>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1440849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2BBF414-F598-6C9C-CBC6-DCD5DBC2A0DD}"/>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3" name="Platshållare för sidfot 2">
            <a:extLst>
              <a:ext uri="{FF2B5EF4-FFF2-40B4-BE49-F238E27FC236}">
                <a16:creationId xmlns:a16="http://schemas.microsoft.com/office/drawing/2014/main" id="{701F83CD-1958-FCFB-E17A-4E892E02603B}"/>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A106FA4-53D9-D4B5-C04C-B78493A81AF4}"/>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2526200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C31E0B-6B61-B18E-6E61-27296FBF393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0D19A43-EA90-AA92-33CB-B9791C0781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079AD5BE-B481-3159-443C-5E2B2BA520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60EC4B9-2A7A-0471-59F2-2954A1E336A8}"/>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6" name="Platshållare för sidfot 5">
            <a:extLst>
              <a:ext uri="{FF2B5EF4-FFF2-40B4-BE49-F238E27FC236}">
                <a16:creationId xmlns:a16="http://schemas.microsoft.com/office/drawing/2014/main" id="{F5E9D9D7-B02A-E935-B34D-E63E24FD67F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3B79D4C-BF04-E594-142E-6ABACB0E9E81}"/>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2714721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FA7727-E061-E3AF-8D32-30AA41CE9AC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39A0735-2F7B-45AB-5D8C-4422C8F22F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07A1C52A-B9C6-962B-E672-0F55D9E83D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CBCDBF6-53CE-6C01-227E-DDAA4A1252C4}"/>
              </a:ext>
            </a:extLst>
          </p:cNvPr>
          <p:cNvSpPr>
            <a:spLocks noGrp="1"/>
          </p:cNvSpPr>
          <p:nvPr>
            <p:ph type="dt" sz="half" idx="10"/>
          </p:nvPr>
        </p:nvSpPr>
        <p:spPr/>
        <p:txBody>
          <a:bodyPr/>
          <a:lstStyle/>
          <a:p>
            <a:fld id="{A63A0401-9F54-9C44-A602-2ECDEF7C008B}" type="datetimeFigureOut">
              <a:rPr lang="sv-SE" smtClean="0"/>
              <a:t>2026-08-28</a:t>
            </a:fld>
            <a:endParaRPr lang="sv-SE"/>
          </a:p>
        </p:txBody>
      </p:sp>
      <p:sp>
        <p:nvSpPr>
          <p:cNvPr id="6" name="Platshållare för sidfot 5">
            <a:extLst>
              <a:ext uri="{FF2B5EF4-FFF2-40B4-BE49-F238E27FC236}">
                <a16:creationId xmlns:a16="http://schemas.microsoft.com/office/drawing/2014/main" id="{86391C92-7935-C5F1-2EAC-05C439BC4D7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F4AD783-373A-2DEF-4BE9-8EC3DB5DC911}"/>
              </a:ext>
            </a:extLst>
          </p:cNvPr>
          <p:cNvSpPr>
            <a:spLocks noGrp="1"/>
          </p:cNvSpPr>
          <p:nvPr>
            <p:ph type="sldNum" sz="quarter" idx="12"/>
          </p:nvPr>
        </p:nvSpPr>
        <p:spPr/>
        <p:txBody>
          <a:bodyPr/>
          <a:lstStyle/>
          <a:p>
            <a:fld id="{3416C47B-D4F4-764A-85C0-5F2C076EAE3A}" type="slidenum">
              <a:rPr lang="sv-SE" smtClean="0"/>
              <a:t>‹#›</a:t>
            </a:fld>
            <a:endParaRPr lang="sv-SE"/>
          </a:p>
        </p:txBody>
      </p:sp>
    </p:spTree>
    <p:extLst>
      <p:ext uri="{BB962C8B-B14F-4D97-AF65-F5344CB8AC3E}">
        <p14:creationId xmlns:p14="http://schemas.microsoft.com/office/powerpoint/2010/main" val="2934656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AF5"/>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EBCC948-93EE-8860-AFB1-079EC11EF8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7D4AA2E-EF05-B6E5-431F-7C1F5FE192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7AEF29A-3A87-7FC4-B296-7C67007B16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63A0401-9F54-9C44-A602-2ECDEF7C008B}" type="datetimeFigureOut">
              <a:rPr lang="sv-SE" smtClean="0"/>
              <a:t>2026-08-28</a:t>
            </a:fld>
            <a:endParaRPr lang="sv-SE"/>
          </a:p>
        </p:txBody>
      </p:sp>
      <p:sp>
        <p:nvSpPr>
          <p:cNvPr id="5" name="Platshållare för sidfot 4">
            <a:extLst>
              <a:ext uri="{FF2B5EF4-FFF2-40B4-BE49-F238E27FC236}">
                <a16:creationId xmlns:a16="http://schemas.microsoft.com/office/drawing/2014/main" id="{0AC44497-729C-921E-0805-7E6294D2EF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464BA61B-B0EB-DDE6-720A-455B06DDA9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416C47B-D4F4-764A-85C0-5F2C076EAE3A}" type="slidenum">
              <a:rPr lang="sv-SE" smtClean="0"/>
              <a:t>‹#›</a:t>
            </a:fld>
            <a:endParaRPr lang="sv-SE"/>
          </a:p>
        </p:txBody>
      </p:sp>
    </p:spTree>
    <p:extLst>
      <p:ext uri="{BB962C8B-B14F-4D97-AF65-F5344CB8AC3E}">
        <p14:creationId xmlns:p14="http://schemas.microsoft.com/office/powerpoint/2010/main" val="1302286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9.emf"/><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5.jpeg"/><Relationship Id="rId2" Type="http://schemas.openxmlformats.org/officeDocument/2006/relationships/slideLayout" Target="../slideLayouts/slideLayout1.xml"/><Relationship Id="rId1" Type="http://schemas.openxmlformats.org/officeDocument/2006/relationships/video" Target="https://www.youtube.com/embed/GiPuPRWn4DQ?feature=oembed" TargetMode="Externa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svg"/></Relationships>
</file>

<file path=ppt/slides/_rels/slide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1.svg"/><Relationship Id="rId7" Type="http://schemas.openxmlformats.org/officeDocument/2006/relationships/image" Target="../media/image7.sv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793C2-E63F-C7BC-2F54-DE3383202B0C}"/>
            </a:ext>
          </a:extLst>
        </p:cNvPr>
        <p:cNvGrpSpPr/>
        <p:nvPr/>
      </p:nvGrpSpPr>
      <p:grpSpPr>
        <a:xfrm>
          <a:off x="0" y="0"/>
          <a:ext cx="0" cy="0"/>
          <a:chOff x="0" y="0"/>
          <a:chExt cx="0" cy="0"/>
        </a:xfrm>
      </p:grpSpPr>
      <p:pic>
        <p:nvPicPr>
          <p:cNvPr id="9" name="Bild 8">
            <a:extLst>
              <a:ext uri="{FF2B5EF4-FFF2-40B4-BE49-F238E27FC236}">
                <a16:creationId xmlns:a16="http://schemas.microsoft.com/office/drawing/2014/main" id="{A5B1E1E5-12C3-E9A6-B734-FF4880F1D80E}"/>
              </a:ext>
            </a:extLst>
          </p:cNvPr>
          <p:cNvPicPr>
            <a:picLocks noChangeAspect="1"/>
          </p:cNvPicPr>
          <p:nvPr/>
        </p:nvPicPr>
        <p:blipFill>
          <a:blip>
            <a:extLst>
              <a:ext uri="{96DAC541-7B7A-43D3-8B79-37D633B846F1}">
                <asvg:svgBlip xmlns:asvg="http://schemas.microsoft.com/office/drawing/2016/SVG/main" r:embed="rId3"/>
              </a:ext>
            </a:extLst>
          </a:blip>
          <a:srcRect t="-1" b="1563"/>
          <a:stretch>
            <a:fillRect/>
          </a:stretch>
        </p:blipFill>
        <p:spPr>
          <a:xfrm>
            <a:off x="0" y="1"/>
            <a:ext cx="12192000" cy="6858000"/>
          </a:xfrm>
          <a:prstGeom prst="rect">
            <a:avLst/>
          </a:prstGeom>
        </p:spPr>
      </p:pic>
      <p:sp>
        <p:nvSpPr>
          <p:cNvPr id="2" name="Rubrik 1">
            <a:extLst>
              <a:ext uri="{FF2B5EF4-FFF2-40B4-BE49-F238E27FC236}">
                <a16:creationId xmlns:a16="http://schemas.microsoft.com/office/drawing/2014/main" id="{318A3035-F760-AC12-06AE-4FAE0183F522}"/>
              </a:ext>
            </a:extLst>
          </p:cNvPr>
          <p:cNvSpPr>
            <a:spLocks noGrp="1"/>
          </p:cNvSpPr>
          <p:nvPr>
            <p:ph type="ctrTitle"/>
          </p:nvPr>
        </p:nvSpPr>
        <p:spPr>
          <a:xfrm>
            <a:off x="1284514" y="2403632"/>
            <a:ext cx="9144000" cy="890386"/>
          </a:xfrm>
        </p:spPr>
        <p:txBody>
          <a:bodyPr>
            <a:normAutofit/>
          </a:bodyPr>
          <a:lstStyle/>
          <a:p>
            <a:r>
              <a:rPr lang="sv-SE" sz="5000" dirty="0">
                <a:solidFill>
                  <a:srgbClr val="5C1F5B"/>
                </a:solidFill>
              </a:rPr>
              <a:t>Livsviktigt värdskap</a:t>
            </a:r>
          </a:p>
        </p:txBody>
      </p:sp>
      <p:sp>
        <p:nvSpPr>
          <p:cNvPr id="3" name="Underrubrik 2">
            <a:extLst>
              <a:ext uri="{FF2B5EF4-FFF2-40B4-BE49-F238E27FC236}">
                <a16:creationId xmlns:a16="http://schemas.microsoft.com/office/drawing/2014/main" id="{A0E30246-1B56-0DCA-BCD0-38E0CB9FDF20}"/>
              </a:ext>
            </a:extLst>
          </p:cNvPr>
          <p:cNvSpPr>
            <a:spLocks noGrp="1"/>
          </p:cNvSpPr>
          <p:nvPr>
            <p:ph type="subTitle" idx="1"/>
          </p:nvPr>
        </p:nvSpPr>
        <p:spPr>
          <a:xfrm>
            <a:off x="1304311" y="3429000"/>
            <a:ext cx="9144000" cy="1655762"/>
          </a:xfrm>
        </p:spPr>
        <p:txBody>
          <a:bodyPr/>
          <a:lstStyle/>
          <a:p>
            <a:r>
              <a:rPr lang="sv-SE" dirty="0">
                <a:solidFill>
                  <a:srgbClr val="5C1F5B"/>
                </a:solidFill>
              </a:rPr>
              <a:t>En introduktion till suicidpreventivt arbete</a:t>
            </a:r>
          </a:p>
        </p:txBody>
      </p:sp>
      <p:pic>
        <p:nvPicPr>
          <p:cNvPr id="4" name="Bild 3">
            <a:extLst>
              <a:ext uri="{FF2B5EF4-FFF2-40B4-BE49-F238E27FC236}">
                <a16:creationId xmlns:a16="http://schemas.microsoft.com/office/drawing/2014/main" id="{6D1A9E27-77C2-A6AE-EF2F-E54FC08EFE4C}"/>
              </a:ext>
            </a:extLst>
          </p:cNvPr>
          <p:cNvPicPr>
            <a:picLocks noChangeAspect="1"/>
          </p:cNvPicPr>
          <p:nvPr/>
        </p:nvPicPr>
        <p:blipFill>
          <a:blip r:embed="rId4"/>
          <a:srcRect/>
          <a:stretch/>
        </p:blipFill>
        <p:spPr>
          <a:xfrm>
            <a:off x="9252630" y="5845151"/>
            <a:ext cx="2139989" cy="432675"/>
          </a:xfrm>
          <a:prstGeom prst="rect">
            <a:avLst/>
          </a:prstGeom>
        </p:spPr>
      </p:pic>
      <p:pic>
        <p:nvPicPr>
          <p:cNvPr id="5" name="Bildobjekt 4">
            <a:extLst>
              <a:ext uri="{FF2B5EF4-FFF2-40B4-BE49-F238E27FC236}">
                <a16:creationId xmlns:a16="http://schemas.microsoft.com/office/drawing/2014/main" id="{AFD99173-9514-333C-F658-8C57AAAD0FB4}"/>
              </a:ext>
            </a:extLst>
          </p:cNvPr>
          <p:cNvPicPr>
            <a:picLocks noChangeAspect="1"/>
          </p:cNvPicPr>
          <p:nvPr/>
        </p:nvPicPr>
        <p:blipFill>
          <a:blip r:embed="rId5"/>
          <a:stretch>
            <a:fillRect/>
          </a:stretch>
        </p:blipFill>
        <p:spPr>
          <a:xfrm>
            <a:off x="7141027" y="5885516"/>
            <a:ext cx="1806889" cy="392310"/>
          </a:xfrm>
          <a:prstGeom prst="rect">
            <a:avLst/>
          </a:prstGeom>
        </p:spPr>
      </p:pic>
      <p:pic>
        <p:nvPicPr>
          <p:cNvPr id="10" name="Bildobjekt 9">
            <a:extLst>
              <a:ext uri="{FF2B5EF4-FFF2-40B4-BE49-F238E27FC236}">
                <a16:creationId xmlns:a16="http://schemas.microsoft.com/office/drawing/2014/main" id="{5DF97F32-232F-E6D7-1503-25FA6D0479E3}"/>
              </a:ext>
            </a:extLst>
          </p:cNvPr>
          <p:cNvPicPr>
            <a:picLocks noChangeAspect="1"/>
          </p:cNvPicPr>
          <p:nvPr/>
        </p:nvPicPr>
        <p:blipFill>
          <a:blip r:embed="rId6"/>
          <a:stretch>
            <a:fillRect/>
          </a:stretch>
        </p:blipFill>
        <p:spPr>
          <a:xfrm>
            <a:off x="10448311" y="478971"/>
            <a:ext cx="1077686" cy="1077686"/>
          </a:xfrm>
          <a:prstGeom prst="rect">
            <a:avLst/>
          </a:prstGeom>
        </p:spPr>
      </p:pic>
    </p:spTree>
    <p:extLst>
      <p:ext uri="{BB962C8B-B14F-4D97-AF65-F5344CB8AC3E}">
        <p14:creationId xmlns:p14="http://schemas.microsoft.com/office/powerpoint/2010/main" val="25348660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3F4C6-2AA7-FE23-ADCF-49C20B7210B5}"/>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F7108AD8-22AE-A8CB-F01D-E104706C83EF}"/>
              </a:ext>
            </a:extLst>
          </p:cNvPr>
          <p:cNvPicPr>
            <a:picLocks noChangeAspect="1"/>
          </p:cNvPicPr>
          <p:nvPr/>
        </p:nvPicPr>
        <p:blipFill>
          <a:blip>
            <a:extLst>
              <a:ext uri="{96DAC541-7B7A-43D3-8B79-37D633B846F1}">
                <asvg:svgBlip xmlns:asvg="http://schemas.microsoft.com/office/drawing/2016/SVG/main" r:embed="rId3"/>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617C0753-8B4E-26F8-309C-0A0DB9860861}"/>
              </a:ext>
            </a:extLst>
          </p:cNvPr>
          <p:cNvPicPr>
            <a:picLocks noChangeAspect="1"/>
          </p:cNvPicPr>
          <p:nvPr/>
        </p:nvPicPr>
        <p:blipFill>
          <a:blip r:embed="rId4"/>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B630A1A7-62F1-29FE-E138-F74FF826707C}"/>
              </a:ext>
            </a:extLst>
          </p:cNvPr>
          <p:cNvPicPr>
            <a:picLocks noChangeAspect="1"/>
          </p:cNvPicPr>
          <p:nvPr/>
        </p:nvPicPr>
        <p:blipFill>
          <a:blip r:embed="rId5"/>
          <a:stretch>
            <a:fillRect/>
          </a:stretch>
        </p:blipFill>
        <p:spPr>
          <a:xfrm>
            <a:off x="8064933" y="6021251"/>
            <a:ext cx="1470811" cy="319341"/>
          </a:xfrm>
          <a:prstGeom prst="rect">
            <a:avLst/>
          </a:prstGeom>
        </p:spPr>
      </p:pic>
      <p:sp>
        <p:nvSpPr>
          <p:cNvPr id="2" name="Rubrik 1">
            <a:extLst>
              <a:ext uri="{FF2B5EF4-FFF2-40B4-BE49-F238E27FC236}">
                <a16:creationId xmlns:a16="http://schemas.microsoft.com/office/drawing/2014/main" id="{901094F4-7A8B-B703-D0E8-2FC14A2B745D}"/>
              </a:ext>
            </a:extLst>
          </p:cNvPr>
          <p:cNvSpPr>
            <a:spLocks noGrp="1"/>
          </p:cNvSpPr>
          <p:nvPr>
            <p:ph type="ctrTitle"/>
          </p:nvPr>
        </p:nvSpPr>
        <p:spPr>
          <a:xfrm>
            <a:off x="1077686" y="762625"/>
            <a:ext cx="9144000" cy="890386"/>
          </a:xfrm>
        </p:spPr>
        <p:txBody>
          <a:bodyPr>
            <a:normAutofit/>
          </a:bodyPr>
          <a:lstStyle/>
          <a:p>
            <a:pPr algn="l"/>
            <a:r>
              <a:rPr lang="sv-SE" sz="4000" dirty="0">
                <a:solidFill>
                  <a:srgbClr val="5C1F5B"/>
                </a:solidFill>
              </a:rPr>
              <a:t>Fysiskt material</a:t>
            </a:r>
          </a:p>
        </p:txBody>
      </p:sp>
      <p:pic>
        <p:nvPicPr>
          <p:cNvPr id="4" name="Bildobjekt 3">
            <a:extLst>
              <a:ext uri="{FF2B5EF4-FFF2-40B4-BE49-F238E27FC236}">
                <a16:creationId xmlns:a16="http://schemas.microsoft.com/office/drawing/2014/main" id="{08A42CD9-9451-4833-8DDB-14EA0A2072F9}"/>
              </a:ext>
            </a:extLst>
          </p:cNvPr>
          <p:cNvPicPr>
            <a:picLocks noChangeAspect="1"/>
          </p:cNvPicPr>
          <p:nvPr/>
        </p:nvPicPr>
        <p:blipFill>
          <a:blip r:embed="rId6"/>
          <a:stretch>
            <a:fillRect/>
          </a:stretch>
        </p:blipFill>
        <p:spPr>
          <a:xfrm>
            <a:off x="1206285" y="1933322"/>
            <a:ext cx="4889715" cy="2991355"/>
          </a:xfrm>
          <a:prstGeom prst="rect">
            <a:avLst/>
          </a:prstGeom>
          <a:effectLst>
            <a:outerShdw blurRad="231900" dir="5400000" algn="t" rotWithShape="0">
              <a:prstClr val="black">
                <a:alpha val="24000"/>
              </a:prstClr>
            </a:outerShdw>
          </a:effectLst>
        </p:spPr>
      </p:pic>
    </p:spTree>
    <p:extLst>
      <p:ext uri="{BB962C8B-B14F-4D97-AF65-F5344CB8AC3E}">
        <p14:creationId xmlns:p14="http://schemas.microsoft.com/office/powerpoint/2010/main" val="3326621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AB30A-23F9-BBAD-0D2F-D5778675A8D6}"/>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DCD1B42F-5604-6E8B-D399-4DA2AD9EEA4B}"/>
              </a:ext>
            </a:extLst>
          </p:cNvPr>
          <p:cNvPicPr>
            <a:picLocks noChangeAspect="1"/>
          </p:cNvPicPr>
          <p:nvPr/>
        </p:nvPicPr>
        <p:blipFill>
          <a:blip>
            <a:extLst>
              <a:ext uri="{96DAC541-7B7A-43D3-8B79-37D633B846F1}">
                <asvg:svgBlip xmlns:asvg="http://schemas.microsoft.com/office/drawing/2016/SVG/main" r:embed="rId3"/>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7370B22D-F482-DECE-839C-6F97BEFDB822}"/>
              </a:ext>
            </a:extLst>
          </p:cNvPr>
          <p:cNvPicPr>
            <a:picLocks noChangeAspect="1"/>
          </p:cNvPicPr>
          <p:nvPr/>
        </p:nvPicPr>
        <p:blipFill>
          <a:blip r:embed="rId4"/>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FDB9BFCB-C5C2-B629-2BA6-D81437AA4117}"/>
              </a:ext>
            </a:extLst>
          </p:cNvPr>
          <p:cNvPicPr>
            <a:picLocks noChangeAspect="1"/>
          </p:cNvPicPr>
          <p:nvPr/>
        </p:nvPicPr>
        <p:blipFill>
          <a:blip r:embed="rId5"/>
          <a:stretch>
            <a:fillRect/>
          </a:stretch>
        </p:blipFill>
        <p:spPr>
          <a:xfrm>
            <a:off x="8064933" y="6021251"/>
            <a:ext cx="1470811" cy="319341"/>
          </a:xfrm>
          <a:prstGeom prst="rect">
            <a:avLst/>
          </a:prstGeom>
        </p:spPr>
      </p:pic>
      <p:sp>
        <p:nvSpPr>
          <p:cNvPr id="2" name="Rubrik 1">
            <a:extLst>
              <a:ext uri="{FF2B5EF4-FFF2-40B4-BE49-F238E27FC236}">
                <a16:creationId xmlns:a16="http://schemas.microsoft.com/office/drawing/2014/main" id="{934CAD6D-9ECA-A425-4A42-A874F2F03440}"/>
              </a:ext>
            </a:extLst>
          </p:cNvPr>
          <p:cNvSpPr>
            <a:spLocks noGrp="1"/>
          </p:cNvSpPr>
          <p:nvPr>
            <p:ph type="ctrTitle"/>
          </p:nvPr>
        </p:nvSpPr>
        <p:spPr>
          <a:xfrm>
            <a:off x="1077686" y="762625"/>
            <a:ext cx="9144000" cy="890386"/>
          </a:xfrm>
        </p:spPr>
        <p:txBody>
          <a:bodyPr>
            <a:normAutofit/>
          </a:bodyPr>
          <a:lstStyle/>
          <a:p>
            <a:pPr algn="l"/>
            <a:r>
              <a:rPr lang="sv-SE" sz="4000" dirty="0">
                <a:solidFill>
                  <a:srgbClr val="5C1F5B"/>
                </a:solidFill>
              </a:rPr>
              <a:t>Nästa steg</a:t>
            </a:r>
          </a:p>
        </p:txBody>
      </p:sp>
      <p:sp>
        <p:nvSpPr>
          <p:cNvPr id="12" name="Underrubrik 2">
            <a:extLst>
              <a:ext uri="{FF2B5EF4-FFF2-40B4-BE49-F238E27FC236}">
                <a16:creationId xmlns:a16="http://schemas.microsoft.com/office/drawing/2014/main" id="{21866060-5958-1FC3-457B-DEDA99B6FD38}"/>
              </a:ext>
            </a:extLst>
          </p:cNvPr>
          <p:cNvSpPr>
            <a:spLocks noGrp="1"/>
          </p:cNvSpPr>
          <p:nvPr>
            <p:ph type="subTitle" idx="1"/>
          </p:nvPr>
        </p:nvSpPr>
        <p:spPr>
          <a:xfrm>
            <a:off x="1173683" y="1904502"/>
            <a:ext cx="6718460" cy="2912047"/>
          </a:xfrm>
        </p:spPr>
        <p:txBody>
          <a:bodyPr>
            <a:noAutofit/>
          </a:bodyPr>
          <a:lstStyle/>
          <a:p>
            <a:pPr marL="342900" lvl="0" indent="-342900" algn="l">
              <a:lnSpc>
                <a:spcPct val="100000"/>
              </a:lnSpc>
              <a:buFont typeface="Wingdings" pitchFamily="2" charset="2"/>
              <a:buChar char="§"/>
            </a:pPr>
            <a:r>
              <a:rPr lang="sv-SE" sz="2200" dirty="0">
                <a:solidFill>
                  <a:srgbClr val="5C1F5B"/>
                </a:solidFill>
              </a:rPr>
              <a:t>Digital utbildning</a:t>
            </a:r>
            <a:endParaRPr lang="sv-SE" sz="1800" dirty="0">
              <a:solidFill>
                <a:srgbClr val="5C1F5B"/>
              </a:solidFill>
            </a:endParaRPr>
          </a:p>
        </p:txBody>
      </p:sp>
    </p:spTree>
    <p:extLst>
      <p:ext uri="{BB962C8B-B14F-4D97-AF65-F5344CB8AC3E}">
        <p14:creationId xmlns:p14="http://schemas.microsoft.com/office/powerpoint/2010/main" val="3828805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849A0-9C30-F0B7-B2BE-A6EF810E7741}"/>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F4036FE5-D32D-47A6-7FCD-7C1A21A7E1EC}"/>
              </a:ext>
            </a:extLst>
          </p:cNvPr>
          <p:cNvPicPr>
            <a:picLocks noChangeAspect="1"/>
          </p:cNvPicPr>
          <p:nvPr/>
        </p:nvPicPr>
        <p:blipFill>
          <a:blip>
            <a:extLst>
              <a:ext uri="{96DAC541-7B7A-43D3-8B79-37D633B846F1}">
                <asvg:svgBlip xmlns:asvg="http://schemas.microsoft.com/office/drawing/2016/SVG/main" r:embed="rId3"/>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41B458F5-E981-586C-E12B-78F86D192937}"/>
              </a:ext>
            </a:extLst>
          </p:cNvPr>
          <p:cNvPicPr>
            <a:picLocks noChangeAspect="1"/>
          </p:cNvPicPr>
          <p:nvPr/>
        </p:nvPicPr>
        <p:blipFill>
          <a:blip r:embed="rId4"/>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75583527-B62C-18E1-D275-9F634547228D}"/>
              </a:ext>
            </a:extLst>
          </p:cNvPr>
          <p:cNvPicPr>
            <a:picLocks noChangeAspect="1"/>
          </p:cNvPicPr>
          <p:nvPr/>
        </p:nvPicPr>
        <p:blipFill>
          <a:blip r:embed="rId5"/>
          <a:stretch>
            <a:fillRect/>
          </a:stretch>
        </p:blipFill>
        <p:spPr>
          <a:xfrm>
            <a:off x="8064933" y="6021251"/>
            <a:ext cx="1470811" cy="319341"/>
          </a:xfrm>
          <a:prstGeom prst="rect">
            <a:avLst/>
          </a:prstGeom>
        </p:spPr>
      </p:pic>
      <p:sp>
        <p:nvSpPr>
          <p:cNvPr id="13" name="Rubrik 1">
            <a:extLst>
              <a:ext uri="{FF2B5EF4-FFF2-40B4-BE49-F238E27FC236}">
                <a16:creationId xmlns:a16="http://schemas.microsoft.com/office/drawing/2014/main" id="{96EF240D-ED99-66A2-7529-ABCA309379FD}"/>
              </a:ext>
            </a:extLst>
          </p:cNvPr>
          <p:cNvSpPr>
            <a:spLocks noGrp="1"/>
          </p:cNvSpPr>
          <p:nvPr>
            <p:ph type="ctrTitle"/>
          </p:nvPr>
        </p:nvSpPr>
        <p:spPr>
          <a:xfrm>
            <a:off x="1543797" y="2983806"/>
            <a:ext cx="9144000" cy="890386"/>
          </a:xfrm>
        </p:spPr>
        <p:txBody>
          <a:bodyPr>
            <a:normAutofit/>
          </a:bodyPr>
          <a:lstStyle/>
          <a:p>
            <a:r>
              <a:rPr lang="sv-SE" sz="3600" dirty="0">
                <a:solidFill>
                  <a:srgbClr val="133C65"/>
                </a:solidFill>
              </a:rPr>
              <a:t>Tillsammans räddar vi liv</a:t>
            </a:r>
          </a:p>
        </p:txBody>
      </p:sp>
      <p:pic>
        <p:nvPicPr>
          <p:cNvPr id="14" name="Bildobjekt 13" descr="En bild som visar hjärta, kreativitet&#10;&#10;AI-genererat innehåll kan vara felaktigt.">
            <a:extLst>
              <a:ext uri="{FF2B5EF4-FFF2-40B4-BE49-F238E27FC236}">
                <a16:creationId xmlns:a16="http://schemas.microsoft.com/office/drawing/2014/main" id="{72AB1C92-8A2B-8725-D585-9E1EC185522A}"/>
              </a:ext>
            </a:extLst>
          </p:cNvPr>
          <p:cNvPicPr>
            <a:picLocks noChangeAspect="1"/>
          </p:cNvPicPr>
          <p:nvPr/>
        </p:nvPicPr>
        <p:blipFill>
          <a:blip r:embed="rId6"/>
          <a:stretch>
            <a:fillRect/>
          </a:stretch>
        </p:blipFill>
        <p:spPr>
          <a:xfrm>
            <a:off x="4810991" y="1708216"/>
            <a:ext cx="2570018" cy="1468582"/>
          </a:xfrm>
          <a:prstGeom prst="rect">
            <a:avLst/>
          </a:prstGeom>
        </p:spPr>
      </p:pic>
    </p:spTree>
    <p:extLst>
      <p:ext uri="{BB962C8B-B14F-4D97-AF65-F5344CB8AC3E}">
        <p14:creationId xmlns:p14="http://schemas.microsoft.com/office/powerpoint/2010/main" val="1607182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2E894-5F37-6052-DFE6-E20D7A6F5C9C}"/>
            </a:ext>
          </a:extLst>
        </p:cNvPr>
        <p:cNvGrpSpPr/>
        <p:nvPr/>
      </p:nvGrpSpPr>
      <p:grpSpPr>
        <a:xfrm>
          <a:off x="0" y="0"/>
          <a:ext cx="0" cy="0"/>
          <a:chOff x="0" y="0"/>
          <a:chExt cx="0" cy="0"/>
        </a:xfrm>
      </p:grpSpPr>
      <p:pic>
        <p:nvPicPr>
          <p:cNvPr id="2" name="Bild 1">
            <a:extLst>
              <a:ext uri="{FF2B5EF4-FFF2-40B4-BE49-F238E27FC236}">
                <a16:creationId xmlns:a16="http://schemas.microsoft.com/office/drawing/2014/main" id="{A07467AF-F46C-D1BB-1F01-D3A4437212D4}"/>
              </a:ext>
            </a:extLst>
          </p:cNvPr>
          <p:cNvPicPr>
            <a:picLocks noChangeAspect="1"/>
          </p:cNvPicPr>
          <p:nvPr/>
        </p:nvPicPr>
        <p:blipFill>
          <a:blip>
            <a:extLst>
              <a:ext uri="{96DAC541-7B7A-43D3-8B79-37D633B846F1}">
                <asvg:svgBlip xmlns:asvg="http://schemas.microsoft.com/office/drawing/2016/SVG/main" r:embed="rId3"/>
              </a:ext>
            </a:extLst>
          </a:blip>
          <a:srcRect t="-1" b="1563"/>
          <a:stretch>
            <a:fillRect/>
          </a:stretch>
        </p:blipFill>
        <p:spPr>
          <a:xfrm>
            <a:off x="0" y="1"/>
            <a:ext cx="12192000" cy="6858000"/>
          </a:xfrm>
          <a:prstGeom prst="rect">
            <a:avLst/>
          </a:prstGeom>
        </p:spPr>
      </p:pic>
      <p:sp>
        <p:nvSpPr>
          <p:cNvPr id="13" name="textruta 12">
            <a:extLst>
              <a:ext uri="{FF2B5EF4-FFF2-40B4-BE49-F238E27FC236}">
                <a16:creationId xmlns:a16="http://schemas.microsoft.com/office/drawing/2014/main" id="{6EA45994-71F6-AE24-4FA3-C30BC3765D6F}"/>
              </a:ext>
            </a:extLst>
          </p:cNvPr>
          <p:cNvSpPr txBox="1"/>
          <p:nvPr/>
        </p:nvSpPr>
        <p:spPr>
          <a:xfrm>
            <a:off x="3759367" y="1580929"/>
            <a:ext cx="4673266" cy="369332"/>
          </a:xfrm>
          <a:prstGeom prst="rect">
            <a:avLst/>
          </a:prstGeom>
          <a:noFill/>
        </p:spPr>
        <p:txBody>
          <a:bodyPr wrap="square">
            <a:spAutoFit/>
          </a:bodyPr>
          <a:lstStyle/>
          <a:p>
            <a:pPr algn="ctr"/>
            <a:r>
              <a:rPr lang="sv-SE" dirty="0">
                <a:solidFill>
                  <a:srgbClr val="5C1F5B"/>
                </a:solidFill>
              </a:rPr>
              <a:t>Psykisk Livräddning. Digital introduktion.</a:t>
            </a:r>
          </a:p>
        </p:txBody>
      </p:sp>
      <p:sp>
        <p:nvSpPr>
          <p:cNvPr id="4" name="Underrubrik 2">
            <a:extLst>
              <a:ext uri="{FF2B5EF4-FFF2-40B4-BE49-F238E27FC236}">
                <a16:creationId xmlns:a16="http://schemas.microsoft.com/office/drawing/2014/main" id="{C7977404-43AB-B036-D4A1-EF5A11D69A13}"/>
              </a:ext>
            </a:extLst>
          </p:cNvPr>
          <p:cNvSpPr txBox="1">
            <a:spLocks/>
          </p:cNvSpPr>
          <p:nvPr/>
        </p:nvSpPr>
        <p:spPr>
          <a:xfrm>
            <a:off x="10073838" y="351574"/>
            <a:ext cx="1911333" cy="279797"/>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sv-SE" sz="1600" i="1" dirty="0">
                <a:solidFill>
                  <a:srgbClr val="5C1F5B"/>
                </a:solidFill>
              </a:rPr>
              <a:t>Livsviktigt värdskap</a:t>
            </a:r>
          </a:p>
        </p:txBody>
      </p:sp>
      <p:sp>
        <p:nvSpPr>
          <p:cNvPr id="3" name="Rektangel 2">
            <a:extLst>
              <a:ext uri="{FF2B5EF4-FFF2-40B4-BE49-F238E27FC236}">
                <a16:creationId xmlns:a16="http://schemas.microsoft.com/office/drawing/2014/main" id="{84B3B9A5-0741-0460-91CB-63196195AD9F}"/>
              </a:ext>
            </a:extLst>
          </p:cNvPr>
          <p:cNvSpPr/>
          <p:nvPr/>
        </p:nvSpPr>
        <p:spPr>
          <a:xfrm>
            <a:off x="4343400" y="2100943"/>
            <a:ext cx="3505200" cy="35052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textruta 4">
            <a:extLst>
              <a:ext uri="{FF2B5EF4-FFF2-40B4-BE49-F238E27FC236}">
                <a16:creationId xmlns:a16="http://schemas.microsoft.com/office/drawing/2014/main" id="{B46105C6-E61E-A0EE-87F3-01B1ABCBD9D0}"/>
              </a:ext>
            </a:extLst>
          </p:cNvPr>
          <p:cNvSpPr txBox="1"/>
          <p:nvPr/>
        </p:nvSpPr>
        <p:spPr>
          <a:xfrm>
            <a:off x="4343399" y="3531189"/>
            <a:ext cx="3505201" cy="369332"/>
          </a:xfrm>
          <a:prstGeom prst="rect">
            <a:avLst/>
          </a:prstGeom>
          <a:noFill/>
        </p:spPr>
        <p:txBody>
          <a:bodyPr wrap="square">
            <a:spAutoFit/>
          </a:bodyPr>
          <a:lstStyle/>
          <a:p>
            <a:pPr algn="ctr"/>
            <a:r>
              <a:rPr lang="sv-SE" dirty="0">
                <a:solidFill>
                  <a:srgbClr val="5C1F5B"/>
                </a:solidFill>
              </a:rPr>
              <a:t>QR-kod</a:t>
            </a:r>
          </a:p>
        </p:txBody>
      </p:sp>
    </p:spTree>
    <p:extLst>
      <p:ext uri="{BB962C8B-B14F-4D97-AF65-F5344CB8AC3E}">
        <p14:creationId xmlns:p14="http://schemas.microsoft.com/office/powerpoint/2010/main" val="2833353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268E1-80E5-03AE-8169-7AD356FFC73A}"/>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6B7D0949-B09C-9663-AA4F-3AE8C9E4B9AD}"/>
              </a:ext>
            </a:extLst>
          </p:cNvPr>
          <p:cNvPicPr>
            <a:picLocks noChangeAspect="1"/>
          </p:cNvPicPr>
          <p:nvPr/>
        </p:nvPicPr>
        <p:blipFill>
          <a:blip>
            <a:extLst>
              <a:ext uri="{96DAC541-7B7A-43D3-8B79-37D633B846F1}">
                <asvg:svgBlip xmlns:asvg="http://schemas.microsoft.com/office/drawing/2016/SVG/main" r:embed="rId3"/>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36CB1F23-23A6-5BFA-FBCE-40B539D97B5A}"/>
              </a:ext>
            </a:extLst>
          </p:cNvPr>
          <p:cNvPicPr>
            <a:picLocks noChangeAspect="1"/>
          </p:cNvPicPr>
          <p:nvPr/>
        </p:nvPicPr>
        <p:blipFill>
          <a:blip r:embed="rId4"/>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26E94B4F-4C35-A798-DDC7-75029FD44D98}"/>
              </a:ext>
            </a:extLst>
          </p:cNvPr>
          <p:cNvPicPr>
            <a:picLocks noChangeAspect="1"/>
          </p:cNvPicPr>
          <p:nvPr/>
        </p:nvPicPr>
        <p:blipFill>
          <a:blip r:embed="rId5"/>
          <a:stretch>
            <a:fillRect/>
          </a:stretch>
        </p:blipFill>
        <p:spPr>
          <a:xfrm>
            <a:off x="8064933" y="6021251"/>
            <a:ext cx="1470811" cy="319341"/>
          </a:xfrm>
          <a:prstGeom prst="rect">
            <a:avLst/>
          </a:prstGeom>
        </p:spPr>
      </p:pic>
      <p:sp>
        <p:nvSpPr>
          <p:cNvPr id="2" name="Rubrik 1">
            <a:extLst>
              <a:ext uri="{FF2B5EF4-FFF2-40B4-BE49-F238E27FC236}">
                <a16:creationId xmlns:a16="http://schemas.microsoft.com/office/drawing/2014/main" id="{18472625-20CB-B19B-C8BB-6D5C6E10E7FD}"/>
              </a:ext>
            </a:extLst>
          </p:cNvPr>
          <p:cNvSpPr>
            <a:spLocks noGrp="1"/>
          </p:cNvSpPr>
          <p:nvPr>
            <p:ph type="ctrTitle"/>
          </p:nvPr>
        </p:nvSpPr>
        <p:spPr>
          <a:xfrm>
            <a:off x="1077686" y="762625"/>
            <a:ext cx="9144000" cy="890386"/>
          </a:xfrm>
        </p:spPr>
        <p:txBody>
          <a:bodyPr>
            <a:normAutofit/>
          </a:bodyPr>
          <a:lstStyle/>
          <a:p>
            <a:pPr algn="l"/>
            <a:r>
              <a:rPr lang="sv-SE" sz="4000" dirty="0">
                <a:solidFill>
                  <a:srgbClr val="5C1F5B"/>
                </a:solidFill>
              </a:rPr>
              <a:t>Varför är vi här?</a:t>
            </a:r>
          </a:p>
        </p:txBody>
      </p:sp>
      <p:sp>
        <p:nvSpPr>
          <p:cNvPr id="12" name="Underrubrik 2">
            <a:extLst>
              <a:ext uri="{FF2B5EF4-FFF2-40B4-BE49-F238E27FC236}">
                <a16:creationId xmlns:a16="http://schemas.microsoft.com/office/drawing/2014/main" id="{CF63A8D2-227A-50F7-AD82-8B317A752802}"/>
              </a:ext>
            </a:extLst>
          </p:cNvPr>
          <p:cNvSpPr>
            <a:spLocks noGrp="1"/>
          </p:cNvSpPr>
          <p:nvPr>
            <p:ph type="subTitle" idx="1"/>
          </p:nvPr>
        </p:nvSpPr>
        <p:spPr>
          <a:xfrm>
            <a:off x="1173683" y="1904502"/>
            <a:ext cx="5292431" cy="3048995"/>
          </a:xfrm>
        </p:spPr>
        <p:txBody>
          <a:bodyPr>
            <a:noAutofit/>
          </a:bodyPr>
          <a:lstStyle/>
          <a:p>
            <a:pPr marL="342900" lvl="0" indent="-342900" algn="l">
              <a:lnSpc>
                <a:spcPct val="100000"/>
              </a:lnSpc>
              <a:buFont typeface="Wingdings" pitchFamily="2" charset="2"/>
              <a:buChar char="§"/>
            </a:pPr>
            <a:r>
              <a:rPr lang="sv-SE" sz="2200" dirty="0">
                <a:solidFill>
                  <a:srgbClr val="5C1F5B"/>
                </a:solidFill>
              </a:rPr>
              <a:t>Varje år dör cirka </a:t>
            </a:r>
            <a:r>
              <a:rPr lang="sv-SE" sz="2200" b="1" dirty="0">
                <a:solidFill>
                  <a:srgbClr val="5C1F5B"/>
                </a:solidFill>
              </a:rPr>
              <a:t>1 500 personer </a:t>
            </a:r>
            <a:r>
              <a:rPr lang="sv-SE" sz="2200" dirty="0">
                <a:solidFill>
                  <a:srgbClr val="5C1F5B"/>
                </a:solidFill>
              </a:rPr>
              <a:t>i suicid i Sverige – det är fyra personer varje dag</a:t>
            </a:r>
          </a:p>
          <a:p>
            <a:pPr marL="342900" lvl="0" indent="-342900" algn="l">
              <a:lnSpc>
                <a:spcPct val="100000"/>
              </a:lnSpc>
              <a:buFont typeface="Wingdings" pitchFamily="2" charset="2"/>
              <a:buChar char="§"/>
            </a:pPr>
            <a:r>
              <a:rPr lang="sv-SE" sz="2200" dirty="0">
                <a:solidFill>
                  <a:srgbClr val="5C1F5B"/>
                </a:solidFill>
              </a:rPr>
              <a:t>Det är </a:t>
            </a:r>
            <a:r>
              <a:rPr lang="sv-SE" sz="2200" b="1" dirty="0">
                <a:solidFill>
                  <a:srgbClr val="5C1F5B"/>
                </a:solidFill>
              </a:rPr>
              <a:t>sju gånger fler </a:t>
            </a:r>
            <a:r>
              <a:rPr lang="sv-SE" sz="2200" dirty="0">
                <a:solidFill>
                  <a:srgbClr val="5C1F5B"/>
                </a:solidFill>
              </a:rPr>
              <a:t>än vad som dör i trafiken.</a:t>
            </a:r>
          </a:p>
          <a:p>
            <a:pPr marL="342900" indent="-342900" algn="l">
              <a:lnSpc>
                <a:spcPct val="100000"/>
              </a:lnSpc>
              <a:buFont typeface="Wingdings" pitchFamily="2" charset="2"/>
              <a:buChar char="§"/>
            </a:pPr>
            <a:r>
              <a:rPr lang="sv-SE" sz="2200" b="1" dirty="0">
                <a:solidFill>
                  <a:srgbClr val="5C1F5B"/>
                </a:solidFill>
              </a:rPr>
              <a:t>Varannan svensk </a:t>
            </a:r>
            <a:r>
              <a:rPr lang="sv-SE" sz="2200" dirty="0">
                <a:solidFill>
                  <a:srgbClr val="5C1F5B"/>
                </a:solidFill>
              </a:rPr>
              <a:t>är bekant med någon som tagit sitt liv. </a:t>
            </a:r>
          </a:p>
        </p:txBody>
      </p:sp>
    </p:spTree>
    <p:extLst>
      <p:ext uri="{BB962C8B-B14F-4D97-AF65-F5344CB8AC3E}">
        <p14:creationId xmlns:p14="http://schemas.microsoft.com/office/powerpoint/2010/main" val="3475726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B2BFC-0796-824A-A03C-B8179671E10A}"/>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CAB22731-A712-2BF4-3F22-69DE638DE0D5}"/>
              </a:ext>
            </a:extLst>
          </p:cNvPr>
          <p:cNvPicPr>
            <a:picLocks noChangeAspect="1"/>
          </p:cNvPicPr>
          <p:nvPr/>
        </p:nvPicPr>
        <p:blipFill>
          <a:blip>
            <a:extLst>
              <a:ext uri="{96DAC541-7B7A-43D3-8B79-37D633B846F1}">
                <asvg:svgBlip xmlns:asvg="http://schemas.microsoft.com/office/drawing/2016/SVG/main" r:embed="rId3"/>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8371E656-F1ED-76BA-E02D-B48C18B270B4}"/>
              </a:ext>
            </a:extLst>
          </p:cNvPr>
          <p:cNvPicPr>
            <a:picLocks noChangeAspect="1"/>
          </p:cNvPicPr>
          <p:nvPr/>
        </p:nvPicPr>
        <p:blipFill>
          <a:blip r:embed="rId4"/>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B55FB582-06F2-80FC-A5BF-45464C432BFE}"/>
              </a:ext>
            </a:extLst>
          </p:cNvPr>
          <p:cNvPicPr>
            <a:picLocks noChangeAspect="1"/>
          </p:cNvPicPr>
          <p:nvPr/>
        </p:nvPicPr>
        <p:blipFill>
          <a:blip r:embed="rId5"/>
          <a:stretch>
            <a:fillRect/>
          </a:stretch>
        </p:blipFill>
        <p:spPr>
          <a:xfrm>
            <a:off x="8064933" y="6021251"/>
            <a:ext cx="1470811" cy="319341"/>
          </a:xfrm>
          <a:prstGeom prst="rect">
            <a:avLst/>
          </a:prstGeom>
        </p:spPr>
      </p:pic>
      <p:sp>
        <p:nvSpPr>
          <p:cNvPr id="2" name="Rubrik 1">
            <a:extLst>
              <a:ext uri="{FF2B5EF4-FFF2-40B4-BE49-F238E27FC236}">
                <a16:creationId xmlns:a16="http://schemas.microsoft.com/office/drawing/2014/main" id="{947815F1-1C86-5E9A-016F-FC0F27BB00E2}"/>
              </a:ext>
            </a:extLst>
          </p:cNvPr>
          <p:cNvSpPr>
            <a:spLocks noGrp="1"/>
          </p:cNvSpPr>
          <p:nvPr>
            <p:ph type="ctrTitle"/>
          </p:nvPr>
        </p:nvSpPr>
        <p:spPr>
          <a:xfrm>
            <a:off x="1077686" y="762625"/>
            <a:ext cx="9144000" cy="890386"/>
          </a:xfrm>
        </p:spPr>
        <p:txBody>
          <a:bodyPr>
            <a:normAutofit/>
          </a:bodyPr>
          <a:lstStyle/>
          <a:p>
            <a:pPr algn="l"/>
            <a:r>
              <a:rPr lang="sv-SE" sz="4000" dirty="0">
                <a:solidFill>
                  <a:srgbClr val="5C1F5B"/>
                </a:solidFill>
              </a:rPr>
              <a:t>Varför på jobbet?</a:t>
            </a:r>
          </a:p>
        </p:txBody>
      </p:sp>
      <p:sp>
        <p:nvSpPr>
          <p:cNvPr id="12" name="Underrubrik 2">
            <a:extLst>
              <a:ext uri="{FF2B5EF4-FFF2-40B4-BE49-F238E27FC236}">
                <a16:creationId xmlns:a16="http://schemas.microsoft.com/office/drawing/2014/main" id="{DA8180E4-65DC-A60E-AF1F-29FF7B49C7CA}"/>
              </a:ext>
            </a:extLst>
          </p:cNvPr>
          <p:cNvSpPr>
            <a:spLocks noGrp="1"/>
          </p:cNvSpPr>
          <p:nvPr>
            <p:ph type="subTitle" idx="1"/>
          </p:nvPr>
        </p:nvSpPr>
        <p:spPr>
          <a:xfrm>
            <a:off x="1173683" y="1904502"/>
            <a:ext cx="6718460" cy="1851069"/>
          </a:xfrm>
        </p:spPr>
        <p:txBody>
          <a:bodyPr>
            <a:noAutofit/>
          </a:bodyPr>
          <a:lstStyle/>
          <a:p>
            <a:pPr marL="342900" lvl="0" indent="-342900" algn="l">
              <a:lnSpc>
                <a:spcPct val="100000"/>
              </a:lnSpc>
              <a:buFont typeface="Wingdings" pitchFamily="2" charset="2"/>
              <a:buChar char="§"/>
            </a:pPr>
            <a:r>
              <a:rPr lang="sv-SE" sz="2200" dirty="0">
                <a:solidFill>
                  <a:srgbClr val="5C1F5B"/>
                </a:solidFill>
              </a:rPr>
              <a:t>Vi tillbringar en stor del av vår tid här</a:t>
            </a:r>
          </a:p>
          <a:p>
            <a:pPr marL="342900" lvl="0" indent="-342900" algn="l">
              <a:lnSpc>
                <a:spcPct val="100000"/>
              </a:lnSpc>
              <a:buFont typeface="Wingdings" pitchFamily="2" charset="2"/>
              <a:buChar char="§"/>
            </a:pPr>
            <a:r>
              <a:rPr lang="sv-SE" sz="2200" dirty="0">
                <a:solidFill>
                  <a:srgbClr val="5C1F5B"/>
                </a:solidFill>
              </a:rPr>
              <a:t>Vi möter både kunder och kollegor</a:t>
            </a:r>
          </a:p>
          <a:p>
            <a:pPr marL="342900" lvl="0" indent="-342900" algn="l">
              <a:lnSpc>
                <a:spcPct val="100000"/>
              </a:lnSpc>
              <a:buFont typeface="Wingdings" pitchFamily="2" charset="2"/>
              <a:buChar char="§"/>
            </a:pPr>
            <a:r>
              <a:rPr lang="sv-SE" sz="2200" dirty="0">
                <a:solidFill>
                  <a:srgbClr val="5C1F5B"/>
                </a:solidFill>
              </a:rPr>
              <a:t>Vi kan vara de första som ser tecknen</a:t>
            </a:r>
          </a:p>
          <a:p>
            <a:pPr marL="342900" lvl="0" indent="-342900" algn="l">
              <a:lnSpc>
                <a:spcPct val="100000"/>
              </a:lnSpc>
              <a:buFont typeface="Wingdings" pitchFamily="2" charset="2"/>
              <a:buChar char="§"/>
            </a:pPr>
            <a:r>
              <a:rPr lang="sv-SE" sz="2200" dirty="0">
                <a:solidFill>
                  <a:srgbClr val="5C1F5B"/>
                </a:solidFill>
              </a:rPr>
              <a:t>Vi kan ta med oss den kunskap vi får utanför jobbet</a:t>
            </a:r>
          </a:p>
        </p:txBody>
      </p:sp>
    </p:spTree>
    <p:extLst>
      <p:ext uri="{BB962C8B-B14F-4D97-AF65-F5344CB8AC3E}">
        <p14:creationId xmlns:p14="http://schemas.microsoft.com/office/powerpoint/2010/main" val="507475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60203-48CE-A063-8295-2D7E5221DF57}"/>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53F1E3C4-459F-1914-6FAC-3FA068C86C02}"/>
              </a:ext>
            </a:extLst>
          </p:cNvPr>
          <p:cNvPicPr>
            <a:picLocks noChangeAspect="1"/>
          </p:cNvPicPr>
          <p:nvPr/>
        </p:nvPicPr>
        <p:blipFill>
          <a:blip>
            <a:extLst>
              <a:ext uri="{96DAC541-7B7A-43D3-8B79-37D633B846F1}">
                <asvg:svgBlip xmlns:asvg="http://schemas.microsoft.com/office/drawing/2016/SVG/main" r:embed="rId4"/>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53104388-8433-C65A-250E-8C12F9C3336B}"/>
              </a:ext>
            </a:extLst>
          </p:cNvPr>
          <p:cNvPicPr>
            <a:picLocks noChangeAspect="1"/>
          </p:cNvPicPr>
          <p:nvPr/>
        </p:nvPicPr>
        <p:blipFill>
          <a:blip r:embed="rId5"/>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0B890436-1FBB-3052-CC96-CFA1718DFA70}"/>
              </a:ext>
            </a:extLst>
          </p:cNvPr>
          <p:cNvPicPr>
            <a:picLocks noChangeAspect="1"/>
          </p:cNvPicPr>
          <p:nvPr/>
        </p:nvPicPr>
        <p:blipFill>
          <a:blip r:embed="rId6"/>
          <a:stretch>
            <a:fillRect/>
          </a:stretch>
        </p:blipFill>
        <p:spPr>
          <a:xfrm>
            <a:off x="8064933" y="6021251"/>
            <a:ext cx="1470811" cy="319341"/>
          </a:xfrm>
          <a:prstGeom prst="rect">
            <a:avLst/>
          </a:prstGeom>
        </p:spPr>
      </p:pic>
      <p:sp>
        <p:nvSpPr>
          <p:cNvPr id="2" name="Rubrik 1">
            <a:extLst>
              <a:ext uri="{FF2B5EF4-FFF2-40B4-BE49-F238E27FC236}">
                <a16:creationId xmlns:a16="http://schemas.microsoft.com/office/drawing/2014/main" id="{C1B3691F-84C1-6AF5-5E0E-A1608DCD4DA8}"/>
              </a:ext>
            </a:extLst>
          </p:cNvPr>
          <p:cNvSpPr>
            <a:spLocks noGrp="1"/>
          </p:cNvSpPr>
          <p:nvPr>
            <p:ph type="ctrTitle"/>
          </p:nvPr>
        </p:nvSpPr>
        <p:spPr>
          <a:xfrm>
            <a:off x="1077686" y="762625"/>
            <a:ext cx="9144000" cy="890386"/>
          </a:xfrm>
        </p:spPr>
        <p:txBody>
          <a:bodyPr>
            <a:normAutofit/>
          </a:bodyPr>
          <a:lstStyle/>
          <a:p>
            <a:pPr algn="l"/>
            <a:r>
              <a:rPr lang="sv-SE" sz="4000" dirty="0">
                <a:solidFill>
                  <a:srgbClr val="5C1F5B"/>
                </a:solidFill>
              </a:rPr>
              <a:t>Vad är psykisk hälsa?</a:t>
            </a:r>
          </a:p>
        </p:txBody>
      </p:sp>
      <p:pic>
        <p:nvPicPr>
          <p:cNvPr id="6" name="Onlinemedia 5" descr="Vad är psykisk hälsa?">
            <a:hlinkClick r:id="" action="ppaction://media"/>
            <a:extLst>
              <a:ext uri="{FF2B5EF4-FFF2-40B4-BE49-F238E27FC236}">
                <a16:creationId xmlns:a16="http://schemas.microsoft.com/office/drawing/2014/main" id="{B81A04C9-9E8F-2584-CC1D-27C97FCD454E}"/>
              </a:ext>
            </a:extLst>
          </p:cNvPr>
          <p:cNvPicPr>
            <a:picLocks noRot="1" noChangeAspect="1"/>
          </p:cNvPicPr>
          <p:nvPr>
            <a:videoFile r:link="rId1"/>
          </p:nvPr>
        </p:nvPicPr>
        <p:blipFill>
          <a:blip r:embed="rId7"/>
          <a:stretch>
            <a:fillRect/>
          </a:stretch>
        </p:blipFill>
        <p:spPr>
          <a:xfrm>
            <a:off x="1211943" y="1829708"/>
            <a:ext cx="6266543" cy="3540597"/>
          </a:xfrm>
          <a:prstGeom prst="rect">
            <a:avLst/>
          </a:prstGeom>
        </p:spPr>
      </p:pic>
    </p:spTree>
    <p:extLst>
      <p:ext uri="{BB962C8B-B14F-4D97-AF65-F5344CB8AC3E}">
        <p14:creationId xmlns:p14="http://schemas.microsoft.com/office/powerpoint/2010/main" val="3251551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78B90-6B2E-0DE3-B7C7-C549DF2F4818}"/>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8C1C53B1-A46F-678B-F5E4-6F318D94596C}"/>
              </a:ext>
            </a:extLst>
          </p:cNvPr>
          <p:cNvPicPr>
            <a:picLocks noChangeAspect="1"/>
          </p:cNvPicPr>
          <p:nvPr/>
        </p:nvPicPr>
        <p:blipFill>
          <a:blip>
            <a:extLst>
              <a:ext uri="{96DAC541-7B7A-43D3-8B79-37D633B846F1}">
                <asvg:svgBlip xmlns:asvg="http://schemas.microsoft.com/office/drawing/2016/SVG/main" r:embed="rId3"/>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4632B07D-2DE4-0F0B-0DD1-731806F8E8ED}"/>
              </a:ext>
            </a:extLst>
          </p:cNvPr>
          <p:cNvPicPr>
            <a:picLocks noChangeAspect="1"/>
          </p:cNvPicPr>
          <p:nvPr/>
        </p:nvPicPr>
        <p:blipFill>
          <a:blip r:embed="rId4"/>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CAE7A76D-FFEE-5F25-0EE3-360BEFD6E93A}"/>
              </a:ext>
            </a:extLst>
          </p:cNvPr>
          <p:cNvPicPr>
            <a:picLocks noChangeAspect="1"/>
          </p:cNvPicPr>
          <p:nvPr/>
        </p:nvPicPr>
        <p:blipFill>
          <a:blip r:embed="rId5"/>
          <a:stretch>
            <a:fillRect/>
          </a:stretch>
        </p:blipFill>
        <p:spPr>
          <a:xfrm>
            <a:off x="8064933" y="6021251"/>
            <a:ext cx="1470811" cy="319341"/>
          </a:xfrm>
          <a:prstGeom prst="rect">
            <a:avLst/>
          </a:prstGeom>
        </p:spPr>
      </p:pic>
      <p:sp>
        <p:nvSpPr>
          <p:cNvPr id="2" name="Rubrik 1">
            <a:extLst>
              <a:ext uri="{FF2B5EF4-FFF2-40B4-BE49-F238E27FC236}">
                <a16:creationId xmlns:a16="http://schemas.microsoft.com/office/drawing/2014/main" id="{29710528-0A7E-2527-796A-9D69040E3736}"/>
              </a:ext>
            </a:extLst>
          </p:cNvPr>
          <p:cNvSpPr>
            <a:spLocks noGrp="1"/>
          </p:cNvSpPr>
          <p:nvPr>
            <p:ph type="ctrTitle"/>
          </p:nvPr>
        </p:nvSpPr>
        <p:spPr>
          <a:xfrm>
            <a:off x="2394977" y="2841797"/>
            <a:ext cx="9144000" cy="890386"/>
          </a:xfrm>
        </p:spPr>
        <p:txBody>
          <a:bodyPr>
            <a:noAutofit/>
          </a:bodyPr>
          <a:lstStyle/>
          <a:p>
            <a:pPr algn="l"/>
            <a:r>
              <a:rPr lang="sv-SE" sz="4000" b="1" dirty="0">
                <a:solidFill>
                  <a:srgbClr val="5C1F5B"/>
                </a:solidFill>
              </a:rPr>
              <a:t>Reflektion: </a:t>
            </a:r>
            <a:r>
              <a:rPr lang="sv-SE" sz="4000" dirty="0">
                <a:solidFill>
                  <a:srgbClr val="5C1F5B"/>
                </a:solidFill>
              </a:rPr>
              <a:t>Är det möjligt att </a:t>
            </a:r>
            <a:br>
              <a:rPr lang="sv-SE" sz="4000" dirty="0">
                <a:solidFill>
                  <a:srgbClr val="5C1F5B"/>
                </a:solidFill>
              </a:rPr>
            </a:br>
            <a:r>
              <a:rPr lang="sv-SE" sz="4000" dirty="0">
                <a:solidFill>
                  <a:srgbClr val="5C1F5B"/>
                </a:solidFill>
              </a:rPr>
              <a:t>upptäcka riskfaktorer hos andra?</a:t>
            </a:r>
          </a:p>
        </p:txBody>
      </p:sp>
    </p:spTree>
    <p:extLst>
      <p:ext uri="{BB962C8B-B14F-4D97-AF65-F5344CB8AC3E}">
        <p14:creationId xmlns:p14="http://schemas.microsoft.com/office/powerpoint/2010/main" val="3550826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54D4E-314D-0DFD-73EC-7C66599D2B81}"/>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BA396D09-32EF-8F54-FEBE-94B9CC23FB7F}"/>
              </a:ext>
            </a:extLst>
          </p:cNvPr>
          <p:cNvPicPr>
            <a:picLocks noChangeAspect="1"/>
          </p:cNvPicPr>
          <p:nvPr/>
        </p:nvPicPr>
        <p:blipFill>
          <a:blip>
            <a:extLst>
              <a:ext uri="{96DAC541-7B7A-43D3-8B79-37D633B846F1}">
                <asvg:svgBlip xmlns:asvg="http://schemas.microsoft.com/office/drawing/2016/SVG/main" r:embed="rId3"/>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32BF7012-2DA8-9C85-47F7-EA2C2C02DC98}"/>
              </a:ext>
            </a:extLst>
          </p:cNvPr>
          <p:cNvPicPr>
            <a:picLocks noChangeAspect="1"/>
          </p:cNvPicPr>
          <p:nvPr/>
        </p:nvPicPr>
        <p:blipFill>
          <a:blip r:embed="rId4"/>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BD37430B-AA70-B641-355E-2511B33CF572}"/>
              </a:ext>
            </a:extLst>
          </p:cNvPr>
          <p:cNvPicPr>
            <a:picLocks noChangeAspect="1"/>
          </p:cNvPicPr>
          <p:nvPr/>
        </p:nvPicPr>
        <p:blipFill>
          <a:blip r:embed="rId5"/>
          <a:stretch>
            <a:fillRect/>
          </a:stretch>
        </p:blipFill>
        <p:spPr>
          <a:xfrm>
            <a:off x="8064933" y="6021251"/>
            <a:ext cx="1470811" cy="319341"/>
          </a:xfrm>
          <a:prstGeom prst="rect">
            <a:avLst/>
          </a:prstGeom>
        </p:spPr>
      </p:pic>
      <p:sp>
        <p:nvSpPr>
          <p:cNvPr id="2" name="Rubrik 1">
            <a:extLst>
              <a:ext uri="{FF2B5EF4-FFF2-40B4-BE49-F238E27FC236}">
                <a16:creationId xmlns:a16="http://schemas.microsoft.com/office/drawing/2014/main" id="{1E833960-0B30-6B4F-BBB8-CFBD302E8E09}"/>
              </a:ext>
            </a:extLst>
          </p:cNvPr>
          <p:cNvSpPr>
            <a:spLocks noGrp="1"/>
          </p:cNvSpPr>
          <p:nvPr>
            <p:ph type="ctrTitle"/>
          </p:nvPr>
        </p:nvSpPr>
        <p:spPr>
          <a:xfrm>
            <a:off x="1077686" y="762625"/>
            <a:ext cx="9144000" cy="890386"/>
          </a:xfrm>
        </p:spPr>
        <p:txBody>
          <a:bodyPr>
            <a:normAutofit/>
          </a:bodyPr>
          <a:lstStyle/>
          <a:p>
            <a:pPr algn="l"/>
            <a:r>
              <a:rPr lang="sv-SE" sz="4000" dirty="0">
                <a:solidFill>
                  <a:srgbClr val="5C1F5B"/>
                </a:solidFill>
              </a:rPr>
              <a:t>Tre steg som kan rädda liv</a:t>
            </a:r>
          </a:p>
        </p:txBody>
      </p:sp>
      <p:pic>
        <p:nvPicPr>
          <p:cNvPr id="7" name="Bild 6">
            <a:extLst>
              <a:ext uri="{FF2B5EF4-FFF2-40B4-BE49-F238E27FC236}">
                <a16:creationId xmlns:a16="http://schemas.microsoft.com/office/drawing/2014/main" id="{40C3BDDF-1597-07AA-4009-5810D19569D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623356" y="2678620"/>
            <a:ext cx="1002393" cy="1002393"/>
          </a:xfrm>
          <a:prstGeom prst="rect">
            <a:avLst/>
          </a:prstGeom>
        </p:spPr>
      </p:pic>
      <p:pic>
        <p:nvPicPr>
          <p:cNvPr id="8" name="Bild 7">
            <a:extLst>
              <a:ext uri="{FF2B5EF4-FFF2-40B4-BE49-F238E27FC236}">
                <a16:creationId xmlns:a16="http://schemas.microsoft.com/office/drawing/2014/main" id="{579622A0-C32A-A70F-9A54-46A7663AC689}"/>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5409644" y="2672736"/>
            <a:ext cx="1002393" cy="1002393"/>
          </a:xfrm>
          <a:prstGeom prst="rect">
            <a:avLst/>
          </a:prstGeom>
        </p:spPr>
      </p:pic>
      <p:pic>
        <p:nvPicPr>
          <p:cNvPr id="9" name="Bild 8">
            <a:extLst>
              <a:ext uri="{FF2B5EF4-FFF2-40B4-BE49-F238E27FC236}">
                <a16:creationId xmlns:a16="http://schemas.microsoft.com/office/drawing/2014/main" id="{3DF2C655-ECC6-7FA7-27C2-EB9C49FAB1DA}"/>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8184555" y="2672173"/>
            <a:ext cx="1002393" cy="1002393"/>
          </a:xfrm>
          <a:prstGeom prst="rect">
            <a:avLst/>
          </a:prstGeom>
        </p:spPr>
      </p:pic>
      <p:sp>
        <p:nvSpPr>
          <p:cNvPr id="13" name="Rubrik 1">
            <a:extLst>
              <a:ext uri="{FF2B5EF4-FFF2-40B4-BE49-F238E27FC236}">
                <a16:creationId xmlns:a16="http://schemas.microsoft.com/office/drawing/2014/main" id="{62AF560A-60ED-56E9-D3F5-8B0B6DAB5BA1}"/>
              </a:ext>
            </a:extLst>
          </p:cNvPr>
          <p:cNvSpPr txBox="1">
            <a:spLocks/>
          </p:cNvSpPr>
          <p:nvPr/>
        </p:nvSpPr>
        <p:spPr>
          <a:xfrm>
            <a:off x="1981552" y="3855882"/>
            <a:ext cx="2286000" cy="489233"/>
          </a:xfrm>
          <a:prstGeom prst="rect">
            <a:avLst/>
          </a:prstGeom>
        </p:spPr>
        <p:txBody>
          <a:bodyPr vert="horz" lIns="91440" tIns="45720" rIns="91440" bIns="4572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sv-SE" sz="2400" dirty="0">
                <a:solidFill>
                  <a:srgbClr val="5C1F5B"/>
                </a:solidFill>
              </a:rPr>
              <a:t>Upptäcka</a:t>
            </a:r>
          </a:p>
        </p:txBody>
      </p:sp>
      <p:sp>
        <p:nvSpPr>
          <p:cNvPr id="14" name="Rubrik 1">
            <a:extLst>
              <a:ext uri="{FF2B5EF4-FFF2-40B4-BE49-F238E27FC236}">
                <a16:creationId xmlns:a16="http://schemas.microsoft.com/office/drawing/2014/main" id="{85D044F6-D9C7-AD76-E068-FB906824D9A5}"/>
              </a:ext>
            </a:extLst>
          </p:cNvPr>
          <p:cNvSpPr txBox="1">
            <a:spLocks/>
          </p:cNvSpPr>
          <p:nvPr/>
        </p:nvSpPr>
        <p:spPr>
          <a:xfrm>
            <a:off x="4768294" y="3855882"/>
            <a:ext cx="2286000" cy="489233"/>
          </a:xfrm>
          <a:prstGeom prst="rect">
            <a:avLst/>
          </a:prstGeom>
        </p:spPr>
        <p:txBody>
          <a:bodyPr vert="horz" lIns="91440" tIns="45720" rIns="91440" bIns="4572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sv-SE" sz="2400" dirty="0">
                <a:solidFill>
                  <a:srgbClr val="5C1F5B"/>
                </a:solidFill>
              </a:rPr>
              <a:t>Bemöta</a:t>
            </a:r>
          </a:p>
        </p:txBody>
      </p:sp>
      <p:sp>
        <p:nvSpPr>
          <p:cNvPr id="15" name="Rubrik 1">
            <a:extLst>
              <a:ext uri="{FF2B5EF4-FFF2-40B4-BE49-F238E27FC236}">
                <a16:creationId xmlns:a16="http://schemas.microsoft.com/office/drawing/2014/main" id="{C66E9936-72F2-3480-CF26-7756DE60CF31}"/>
              </a:ext>
            </a:extLst>
          </p:cNvPr>
          <p:cNvSpPr txBox="1">
            <a:spLocks/>
          </p:cNvSpPr>
          <p:nvPr/>
        </p:nvSpPr>
        <p:spPr>
          <a:xfrm>
            <a:off x="7511023" y="3855319"/>
            <a:ext cx="2286000" cy="489233"/>
          </a:xfrm>
          <a:prstGeom prst="rect">
            <a:avLst/>
          </a:prstGeom>
        </p:spPr>
        <p:txBody>
          <a:bodyPr vert="horz" lIns="91440" tIns="45720" rIns="91440" bIns="45720" rtlCol="0" anchor="t" anchorCtr="0">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sv-SE" sz="2400" dirty="0">
                <a:solidFill>
                  <a:srgbClr val="5C1F5B"/>
                </a:solidFill>
              </a:rPr>
              <a:t>Hänvisa</a:t>
            </a:r>
          </a:p>
        </p:txBody>
      </p:sp>
      <p:cxnSp>
        <p:nvCxnSpPr>
          <p:cNvPr id="17" name="Rak 16">
            <a:extLst>
              <a:ext uri="{FF2B5EF4-FFF2-40B4-BE49-F238E27FC236}">
                <a16:creationId xmlns:a16="http://schemas.microsoft.com/office/drawing/2014/main" id="{45F81CDD-1669-674B-859E-2EF28F4D3F08}"/>
              </a:ext>
            </a:extLst>
          </p:cNvPr>
          <p:cNvCxnSpPr/>
          <p:nvPr/>
        </p:nvCxnSpPr>
        <p:spPr>
          <a:xfrm>
            <a:off x="3625749" y="3180907"/>
            <a:ext cx="1783895" cy="0"/>
          </a:xfrm>
          <a:prstGeom prst="line">
            <a:avLst/>
          </a:prstGeom>
          <a:ln w="6350">
            <a:solidFill>
              <a:srgbClr val="5C1F5B"/>
            </a:solidFill>
          </a:ln>
        </p:spPr>
        <p:style>
          <a:lnRef idx="2">
            <a:schemeClr val="accent1"/>
          </a:lnRef>
          <a:fillRef idx="0">
            <a:schemeClr val="accent1"/>
          </a:fillRef>
          <a:effectRef idx="1">
            <a:schemeClr val="accent1"/>
          </a:effectRef>
          <a:fontRef idx="minor">
            <a:schemeClr val="tx1"/>
          </a:fontRef>
        </p:style>
      </p:cxnSp>
      <p:cxnSp>
        <p:nvCxnSpPr>
          <p:cNvPr id="18" name="Rak 17">
            <a:extLst>
              <a:ext uri="{FF2B5EF4-FFF2-40B4-BE49-F238E27FC236}">
                <a16:creationId xmlns:a16="http://schemas.microsoft.com/office/drawing/2014/main" id="{9DF5AECF-C3D9-0E0C-733F-32261DDBA709}"/>
              </a:ext>
            </a:extLst>
          </p:cNvPr>
          <p:cNvCxnSpPr/>
          <p:nvPr/>
        </p:nvCxnSpPr>
        <p:spPr>
          <a:xfrm>
            <a:off x="6411338" y="3180907"/>
            <a:ext cx="1783895" cy="0"/>
          </a:xfrm>
          <a:prstGeom prst="line">
            <a:avLst/>
          </a:prstGeom>
          <a:ln w="6350">
            <a:solidFill>
              <a:srgbClr val="5C1F5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8065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B650E-020F-D2F3-43E5-679CD22AF10F}"/>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845514F1-16C4-9AAE-5D15-02B7776F1B49}"/>
              </a:ext>
            </a:extLst>
          </p:cNvPr>
          <p:cNvPicPr>
            <a:picLocks noChangeAspect="1"/>
          </p:cNvPicPr>
          <p:nvPr/>
        </p:nvPicPr>
        <p:blipFill>
          <a:blip>
            <a:extLst>
              <a:ext uri="{96DAC541-7B7A-43D3-8B79-37D633B846F1}">
                <asvg:svgBlip xmlns:asvg="http://schemas.microsoft.com/office/drawing/2016/SVG/main" r:embed="rId3"/>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E6985A46-D271-642E-3841-6E86008A779B}"/>
              </a:ext>
            </a:extLst>
          </p:cNvPr>
          <p:cNvPicPr>
            <a:picLocks noChangeAspect="1"/>
          </p:cNvPicPr>
          <p:nvPr/>
        </p:nvPicPr>
        <p:blipFill>
          <a:blip r:embed="rId4"/>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40297EAA-7953-443D-3C73-AF7123A024BD}"/>
              </a:ext>
            </a:extLst>
          </p:cNvPr>
          <p:cNvPicPr>
            <a:picLocks noChangeAspect="1"/>
          </p:cNvPicPr>
          <p:nvPr/>
        </p:nvPicPr>
        <p:blipFill>
          <a:blip r:embed="rId5"/>
          <a:stretch>
            <a:fillRect/>
          </a:stretch>
        </p:blipFill>
        <p:spPr>
          <a:xfrm>
            <a:off x="8064933" y="6021251"/>
            <a:ext cx="1470811" cy="319341"/>
          </a:xfrm>
          <a:prstGeom prst="rect">
            <a:avLst/>
          </a:prstGeom>
        </p:spPr>
      </p:pic>
      <p:sp>
        <p:nvSpPr>
          <p:cNvPr id="2" name="Rubrik 1">
            <a:extLst>
              <a:ext uri="{FF2B5EF4-FFF2-40B4-BE49-F238E27FC236}">
                <a16:creationId xmlns:a16="http://schemas.microsoft.com/office/drawing/2014/main" id="{6558A427-22F8-0BCE-C2B4-429D975472F0}"/>
              </a:ext>
            </a:extLst>
          </p:cNvPr>
          <p:cNvSpPr>
            <a:spLocks noGrp="1"/>
          </p:cNvSpPr>
          <p:nvPr>
            <p:ph type="ctrTitle"/>
          </p:nvPr>
        </p:nvSpPr>
        <p:spPr>
          <a:xfrm>
            <a:off x="1077686" y="762625"/>
            <a:ext cx="9144000" cy="890386"/>
          </a:xfrm>
        </p:spPr>
        <p:txBody>
          <a:bodyPr>
            <a:normAutofit/>
          </a:bodyPr>
          <a:lstStyle/>
          <a:p>
            <a:pPr algn="l"/>
            <a:r>
              <a:rPr lang="sv-SE" sz="4000" dirty="0">
                <a:solidFill>
                  <a:srgbClr val="5C1F5B"/>
                </a:solidFill>
              </a:rPr>
              <a:t>Film – Livsviktigt värdskap</a:t>
            </a:r>
          </a:p>
        </p:txBody>
      </p:sp>
      <p:sp>
        <p:nvSpPr>
          <p:cNvPr id="3" name="Rektangel 2">
            <a:extLst>
              <a:ext uri="{FF2B5EF4-FFF2-40B4-BE49-F238E27FC236}">
                <a16:creationId xmlns:a16="http://schemas.microsoft.com/office/drawing/2014/main" id="{F8FDABDB-A842-E44D-680E-06987CFB0BC7}"/>
              </a:ext>
            </a:extLst>
          </p:cNvPr>
          <p:cNvSpPr/>
          <p:nvPr/>
        </p:nvSpPr>
        <p:spPr>
          <a:xfrm>
            <a:off x="1169582" y="2068102"/>
            <a:ext cx="5858540" cy="35052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textruta 3">
            <a:extLst>
              <a:ext uri="{FF2B5EF4-FFF2-40B4-BE49-F238E27FC236}">
                <a16:creationId xmlns:a16="http://schemas.microsoft.com/office/drawing/2014/main" id="{082311CC-C4A7-F482-1CAA-FF29A8D08E8D}"/>
              </a:ext>
            </a:extLst>
          </p:cNvPr>
          <p:cNvSpPr txBox="1"/>
          <p:nvPr/>
        </p:nvSpPr>
        <p:spPr>
          <a:xfrm>
            <a:off x="1706526" y="3286009"/>
            <a:ext cx="4970721" cy="923330"/>
          </a:xfrm>
          <a:prstGeom prst="rect">
            <a:avLst/>
          </a:prstGeom>
          <a:noFill/>
        </p:spPr>
        <p:txBody>
          <a:bodyPr wrap="square">
            <a:spAutoFit/>
          </a:bodyPr>
          <a:lstStyle/>
          <a:p>
            <a:r>
              <a:rPr lang="sv-SE" dirty="0">
                <a:solidFill>
                  <a:srgbClr val="5C1F5B"/>
                </a:solidFill>
              </a:rPr>
              <a:t>Kan filmen laddas upp på YouTube? Då kan vi bädda in den likt filmen för ”Psykisk hälsa” på </a:t>
            </a:r>
            <a:r>
              <a:rPr lang="sv-SE" dirty="0" err="1">
                <a:solidFill>
                  <a:srgbClr val="5C1F5B"/>
                </a:solidFill>
              </a:rPr>
              <a:t>slide</a:t>
            </a:r>
            <a:r>
              <a:rPr lang="sv-SE" dirty="0">
                <a:solidFill>
                  <a:srgbClr val="5C1F5B"/>
                </a:solidFill>
              </a:rPr>
              <a:t> 5.</a:t>
            </a:r>
          </a:p>
        </p:txBody>
      </p:sp>
    </p:spTree>
    <p:extLst>
      <p:ext uri="{BB962C8B-B14F-4D97-AF65-F5344CB8AC3E}">
        <p14:creationId xmlns:p14="http://schemas.microsoft.com/office/powerpoint/2010/main" val="368511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BA1F12-83AA-E23A-0DF0-5E550A9214EB}"/>
            </a:ext>
          </a:extLst>
        </p:cNvPr>
        <p:cNvGrpSpPr/>
        <p:nvPr/>
      </p:nvGrpSpPr>
      <p:grpSpPr>
        <a:xfrm>
          <a:off x="0" y="0"/>
          <a:ext cx="0" cy="0"/>
          <a:chOff x="0" y="0"/>
          <a:chExt cx="0" cy="0"/>
        </a:xfrm>
      </p:grpSpPr>
      <p:pic>
        <p:nvPicPr>
          <p:cNvPr id="5" name="Bild 4">
            <a:extLst>
              <a:ext uri="{FF2B5EF4-FFF2-40B4-BE49-F238E27FC236}">
                <a16:creationId xmlns:a16="http://schemas.microsoft.com/office/drawing/2014/main" id="{ED8DD26D-C36F-5A5F-0412-85F3C2336368}"/>
              </a:ext>
            </a:extLst>
          </p:cNvPr>
          <p:cNvPicPr>
            <a:picLocks noChangeAspect="1"/>
          </p:cNvPicPr>
          <p:nvPr/>
        </p:nvPicPr>
        <p:blipFill>
          <a:blip>
            <a:extLst>
              <a:ext uri="{96DAC541-7B7A-43D3-8B79-37D633B846F1}">
                <asvg:svgBlip xmlns:asvg="http://schemas.microsoft.com/office/drawing/2016/SVG/main" r:embed="rId3"/>
              </a:ext>
            </a:extLst>
          </a:blip>
          <a:srcRect t="-1" b="1563"/>
          <a:stretch>
            <a:fillRect/>
          </a:stretch>
        </p:blipFill>
        <p:spPr>
          <a:xfrm>
            <a:off x="0" y="1"/>
            <a:ext cx="12192000" cy="6858000"/>
          </a:xfrm>
          <a:prstGeom prst="rect">
            <a:avLst/>
          </a:prstGeom>
        </p:spPr>
      </p:pic>
      <p:pic>
        <p:nvPicPr>
          <p:cNvPr id="10" name="Bild 3">
            <a:extLst>
              <a:ext uri="{FF2B5EF4-FFF2-40B4-BE49-F238E27FC236}">
                <a16:creationId xmlns:a16="http://schemas.microsoft.com/office/drawing/2014/main" id="{2E6B64D8-DA66-3650-F2A0-D8711A3C167B}"/>
              </a:ext>
            </a:extLst>
          </p:cNvPr>
          <p:cNvPicPr>
            <a:picLocks noChangeAspect="1"/>
          </p:cNvPicPr>
          <p:nvPr/>
        </p:nvPicPr>
        <p:blipFill>
          <a:blip r:embed="rId4"/>
          <a:srcRect/>
          <a:stretch/>
        </p:blipFill>
        <p:spPr>
          <a:xfrm>
            <a:off x="9797023" y="5988394"/>
            <a:ext cx="1741954" cy="352198"/>
          </a:xfrm>
          <a:prstGeom prst="rect">
            <a:avLst/>
          </a:prstGeom>
        </p:spPr>
      </p:pic>
      <p:pic>
        <p:nvPicPr>
          <p:cNvPr id="11" name="Bildobjekt 10">
            <a:extLst>
              <a:ext uri="{FF2B5EF4-FFF2-40B4-BE49-F238E27FC236}">
                <a16:creationId xmlns:a16="http://schemas.microsoft.com/office/drawing/2014/main" id="{76EFDF97-52F5-B612-E7CE-4834D7482585}"/>
              </a:ext>
            </a:extLst>
          </p:cNvPr>
          <p:cNvPicPr>
            <a:picLocks noChangeAspect="1"/>
          </p:cNvPicPr>
          <p:nvPr/>
        </p:nvPicPr>
        <p:blipFill>
          <a:blip r:embed="rId5"/>
          <a:stretch>
            <a:fillRect/>
          </a:stretch>
        </p:blipFill>
        <p:spPr>
          <a:xfrm>
            <a:off x="8064933" y="6021251"/>
            <a:ext cx="1470811" cy="319341"/>
          </a:xfrm>
          <a:prstGeom prst="rect">
            <a:avLst/>
          </a:prstGeom>
        </p:spPr>
      </p:pic>
      <p:sp>
        <p:nvSpPr>
          <p:cNvPr id="2" name="Rubrik 1">
            <a:extLst>
              <a:ext uri="{FF2B5EF4-FFF2-40B4-BE49-F238E27FC236}">
                <a16:creationId xmlns:a16="http://schemas.microsoft.com/office/drawing/2014/main" id="{67B786D4-65AF-C1E4-4515-3379429502FD}"/>
              </a:ext>
            </a:extLst>
          </p:cNvPr>
          <p:cNvSpPr>
            <a:spLocks noGrp="1"/>
          </p:cNvSpPr>
          <p:nvPr>
            <p:ph type="ctrTitle"/>
          </p:nvPr>
        </p:nvSpPr>
        <p:spPr>
          <a:xfrm>
            <a:off x="1077686" y="762625"/>
            <a:ext cx="9144000" cy="890386"/>
          </a:xfrm>
        </p:spPr>
        <p:txBody>
          <a:bodyPr>
            <a:normAutofit/>
          </a:bodyPr>
          <a:lstStyle/>
          <a:p>
            <a:pPr algn="l"/>
            <a:r>
              <a:rPr lang="sv-SE" sz="4000" dirty="0">
                <a:solidFill>
                  <a:srgbClr val="5C1F5B"/>
                </a:solidFill>
              </a:rPr>
              <a:t>Vad är livsviktigt värdskap?</a:t>
            </a:r>
          </a:p>
        </p:txBody>
      </p:sp>
      <p:sp>
        <p:nvSpPr>
          <p:cNvPr id="12" name="Underrubrik 2">
            <a:extLst>
              <a:ext uri="{FF2B5EF4-FFF2-40B4-BE49-F238E27FC236}">
                <a16:creationId xmlns:a16="http://schemas.microsoft.com/office/drawing/2014/main" id="{E252EFDC-C9D4-31E4-7C83-DC50C39D145E}"/>
              </a:ext>
            </a:extLst>
          </p:cNvPr>
          <p:cNvSpPr>
            <a:spLocks noGrp="1"/>
          </p:cNvSpPr>
          <p:nvPr>
            <p:ph type="subTitle" idx="1"/>
          </p:nvPr>
        </p:nvSpPr>
        <p:spPr>
          <a:xfrm>
            <a:off x="1173683" y="1904502"/>
            <a:ext cx="6718460" cy="2912047"/>
          </a:xfrm>
        </p:spPr>
        <p:txBody>
          <a:bodyPr>
            <a:noAutofit/>
          </a:bodyPr>
          <a:lstStyle/>
          <a:p>
            <a:pPr marL="342900" lvl="0" indent="-342900" algn="l">
              <a:lnSpc>
                <a:spcPct val="100000"/>
              </a:lnSpc>
              <a:buFont typeface="Wingdings" pitchFamily="2" charset="2"/>
              <a:buChar char="§"/>
            </a:pPr>
            <a:r>
              <a:rPr lang="sv-SE" sz="2200" dirty="0">
                <a:solidFill>
                  <a:srgbClr val="5C1F5B"/>
                </a:solidFill>
              </a:rPr>
              <a:t>En konkret, grundläggande guide för hur företag kan jobba suicidpreventivt.</a:t>
            </a:r>
          </a:p>
          <a:p>
            <a:pPr marL="342900" lvl="0" indent="-342900" algn="l">
              <a:lnSpc>
                <a:spcPct val="100000"/>
              </a:lnSpc>
              <a:buFont typeface="Wingdings" pitchFamily="2" charset="2"/>
              <a:buChar char="§"/>
            </a:pPr>
            <a:r>
              <a:rPr lang="sv-SE" sz="2200" dirty="0">
                <a:solidFill>
                  <a:srgbClr val="5C1F5B"/>
                </a:solidFill>
              </a:rPr>
              <a:t>Guiden innehåller exempelvis:</a:t>
            </a:r>
          </a:p>
          <a:p>
            <a:pPr marL="800100" lvl="1" indent="-342900" algn="l">
              <a:lnSpc>
                <a:spcPct val="100000"/>
              </a:lnSpc>
              <a:buFont typeface="Wingdings" pitchFamily="2" charset="2"/>
              <a:buChar char="§"/>
            </a:pPr>
            <a:r>
              <a:rPr lang="sv-SE" sz="1800" dirty="0">
                <a:solidFill>
                  <a:srgbClr val="5C1F5B"/>
                </a:solidFill>
              </a:rPr>
              <a:t>Tips på utbildning</a:t>
            </a:r>
          </a:p>
          <a:p>
            <a:pPr marL="800100" lvl="1" indent="-342900" algn="l">
              <a:lnSpc>
                <a:spcPct val="100000"/>
              </a:lnSpc>
              <a:buFont typeface="Wingdings" pitchFamily="2" charset="2"/>
              <a:buChar char="§"/>
            </a:pPr>
            <a:r>
              <a:rPr lang="sv-SE" sz="1800" dirty="0">
                <a:solidFill>
                  <a:srgbClr val="5C1F5B"/>
                </a:solidFill>
              </a:rPr>
              <a:t>Fysiskt material för att komma ihåg stegen Upptäcka, bemöta, hänvisa</a:t>
            </a:r>
          </a:p>
          <a:p>
            <a:pPr marL="800100" lvl="1" indent="-342900" algn="l">
              <a:lnSpc>
                <a:spcPct val="100000"/>
              </a:lnSpc>
              <a:buFont typeface="Wingdings" pitchFamily="2" charset="2"/>
              <a:buChar char="§"/>
            </a:pPr>
            <a:r>
              <a:rPr lang="sv-SE" sz="1800" dirty="0">
                <a:solidFill>
                  <a:srgbClr val="5C1F5B"/>
                </a:solidFill>
              </a:rPr>
              <a:t>Fysiskt material för att kunna hänvisa rätt</a:t>
            </a:r>
          </a:p>
          <a:p>
            <a:pPr marL="800100" lvl="1" indent="-342900" algn="l">
              <a:lnSpc>
                <a:spcPct val="100000"/>
              </a:lnSpc>
              <a:buFont typeface="Wingdings" pitchFamily="2" charset="2"/>
              <a:buChar char="§"/>
            </a:pPr>
            <a:r>
              <a:rPr lang="sv-SE" sz="1800" dirty="0">
                <a:solidFill>
                  <a:srgbClr val="5C1F5B"/>
                </a:solidFill>
              </a:rPr>
              <a:t>Tips på hur man jobbar vidare i frågan</a:t>
            </a:r>
          </a:p>
        </p:txBody>
      </p:sp>
    </p:spTree>
    <p:extLst>
      <p:ext uri="{BB962C8B-B14F-4D97-AF65-F5344CB8AC3E}">
        <p14:creationId xmlns:p14="http://schemas.microsoft.com/office/powerpoint/2010/main" val="15177106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2843EFFCA9B7948905D8413E9BCBEA2" ma:contentTypeVersion="11" ma:contentTypeDescription="Skapa ett nytt dokument." ma:contentTypeScope="" ma:versionID="f5f08f55421f0120198672755f066dfd">
  <xsd:schema xmlns:xsd="http://www.w3.org/2001/XMLSchema" xmlns:xs="http://www.w3.org/2001/XMLSchema" xmlns:p="http://schemas.microsoft.com/office/2006/metadata/properties" xmlns:ns2="1c64a42a-8564-4161-829f-e7282e8f7d79" targetNamespace="http://schemas.microsoft.com/office/2006/metadata/properties" ma:root="true" ma:fieldsID="9eadcb9e0b8a37af69a4ed37dc983253" ns2:_="">
    <xsd:import namespace="1c64a42a-8564-4161-829f-e7282e8f7d7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64a42a-8564-4161-829f-e7282e8f7d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eaed434e-2057-4e20-9fa0-651e19c86a85"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c64a42a-8564-4161-829f-e7282e8f7d7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439921C-9CCF-4992-9DE4-E89F2D396BAC}"/>
</file>

<file path=customXml/itemProps2.xml><?xml version="1.0" encoding="utf-8"?>
<ds:datastoreItem xmlns:ds="http://schemas.openxmlformats.org/officeDocument/2006/customXml" ds:itemID="{B8D120DF-FC57-4515-84C8-1FF1DEBEA4ED}"/>
</file>

<file path=customXml/itemProps3.xml><?xml version="1.0" encoding="utf-8"?>
<ds:datastoreItem xmlns:ds="http://schemas.openxmlformats.org/officeDocument/2006/customXml" ds:itemID="{F4EA7321-E0B8-44D1-A277-F041B935BF3C}"/>
</file>

<file path=docProps/app.xml><?xml version="1.0" encoding="utf-8"?>
<Properties xmlns="http://schemas.openxmlformats.org/officeDocument/2006/extended-properties" xmlns:vt="http://schemas.openxmlformats.org/officeDocument/2006/docPropsVTypes">
  <TotalTime>1508</TotalTime>
  <Words>1176</Words>
  <Application>Microsoft Macintosh PowerPoint</Application>
  <PresentationFormat>Bredbild</PresentationFormat>
  <Paragraphs>110</Paragraphs>
  <Slides>12</Slides>
  <Notes>12</Notes>
  <HiddenSlides>0</HiddenSlides>
  <MMClips>1</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12</vt:i4>
      </vt:variant>
    </vt:vector>
  </HeadingPairs>
  <TitlesOfParts>
    <vt:vector size="17" baseType="lpstr">
      <vt:lpstr>Aptos</vt:lpstr>
      <vt:lpstr>Aptos Display</vt:lpstr>
      <vt:lpstr>Arial</vt:lpstr>
      <vt:lpstr>Wingdings</vt:lpstr>
      <vt:lpstr>Office-tema</vt:lpstr>
      <vt:lpstr>Livsviktigt värdskap</vt:lpstr>
      <vt:lpstr>PowerPoint-presentation</vt:lpstr>
      <vt:lpstr>Varför är vi här?</vt:lpstr>
      <vt:lpstr>Varför på jobbet?</vt:lpstr>
      <vt:lpstr>Vad är psykisk hälsa?</vt:lpstr>
      <vt:lpstr>Reflektion: Är det möjligt att  upptäcka riskfaktorer hos andra?</vt:lpstr>
      <vt:lpstr>Tre steg som kan rädda liv</vt:lpstr>
      <vt:lpstr>Film – Livsviktigt värdskap</vt:lpstr>
      <vt:lpstr>Vad är livsviktigt värdskap?</vt:lpstr>
      <vt:lpstr>Fysiskt material</vt:lpstr>
      <vt:lpstr>Nästa steg</vt:lpstr>
      <vt:lpstr>Tillsammans räddar vi liv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Madeleine Nilsson</dc:creator>
  <cp:lastModifiedBy>Sebastian Rydebjörk</cp:lastModifiedBy>
  <cp:revision>10</cp:revision>
  <dcterms:created xsi:type="dcterms:W3CDTF">2026-03-10T12:25:53Z</dcterms:created>
  <dcterms:modified xsi:type="dcterms:W3CDTF">2026-08-28T06:57:22Z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0x010100B2843EFFCA9B7948905D8413E9BCBEA2</vt:lpwstr>
  </property>
</Properties>
</file>